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Lst>
  <p:sldSz type="screen16x9" cy="6858000" cx="12192000"/>
  <p:notesSz cx="12192000" cy="6858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p:cViewPr varScale="1">
        <p:scale>
          <a:sx n="59" d="100"/>
          <a:sy n="59" d="100"/>
        </p:scale>
        <p:origin x="940"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tableStyles" Target="tableStyle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s>
</file>

<file path=ppt/media/image1.png>
</file>

<file path=ppt/media/image10.png>
</file>

<file path=ppt/media/image11.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46" name=""/>
        <p:cNvGrpSpPr/>
        <p:nvPr/>
      </p:nvGrpSpPr>
      <p:grpSpPr>
        <a:xfrm>
          <a:off x="0" y="0"/>
          <a:ext cx="0" cy="0"/>
          <a:chOff x="0" y="0"/>
          <a:chExt cx="0" cy="0"/>
        </a:xfrm>
      </p:grpSpPr>
      <p:sp>
        <p:nvSpPr>
          <p:cNvPr id="1048697" name="Header Placeholder 1"/>
          <p:cNvSpPr>
            <a:spLocks noGrp="1"/>
          </p:cNvSpPr>
          <p:nvPr>
            <p:ph type="hdr" sz="quarter"/>
          </p:nvPr>
        </p:nvSpPr>
        <p:spPr>
          <a:xfrm>
            <a:off x="0" y="0"/>
            <a:ext cx="5283200" cy="344488"/>
          </a:xfrm>
          <a:prstGeom prst="rect"/>
        </p:spPr>
        <p:txBody>
          <a:bodyPr bIns="45720" lIns="91440" rIns="91440" rtlCol="0" tIns="45720" vert="horz"/>
          <a:lstStyle>
            <a:lvl1pPr algn="l">
              <a:defRPr sz="1200"/>
            </a:lvl1pPr>
          </a:lstStyle>
          <a:p>
            <a:endParaRPr lang="en-IN"/>
          </a:p>
        </p:txBody>
      </p:sp>
      <p:sp>
        <p:nvSpPr>
          <p:cNvPr id="1048698" name="Date Placeholder 2"/>
          <p:cNvSpPr>
            <a:spLocks noGrp="1"/>
          </p:cNvSpPr>
          <p:nvPr>
            <p:ph type="dt" idx="1"/>
          </p:nvPr>
        </p:nvSpPr>
        <p:spPr>
          <a:xfrm>
            <a:off x="6905625" y="0"/>
            <a:ext cx="5283200" cy="344488"/>
          </a:xfrm>
          <a:prstGeom prst="rect"/>
        </p:spPr>
        <p:txBody>
          <a:bodyPr bIns="45720" lIns="91440" rIns="91440" rtlCol="0" tIns="45720" vert="horz"/>
          <a:lstStyle>
            <a:lvl1pPr algn="r">
              <a:defRPr sz="1200"/>
            </a:lvl1pPr>
          </a:lstStyle>
          <a:p>
            <a:fld id="{84B86612-B127-4CD0-BF15-66D49A7175F7}" type="datetimeFigureOut">
              <a:rPr lang="en-IN" smtClean="0"/>
              <a:t>20-08-2024</a:t>
            </a:fld>
            <a:endParaRPr lang="en-IN"/>
          </a:p>
        </p:txBody>
      </p:sp>
      <p:sp>
        <p:nvSpPr>
          <p:cNvPr id="1048699" name="Slide Image Placeholder 3"/>
          <p:cNvSpPr>
            <a:spLocks noChangeAspect="1" noRot="1" noGrp="1"/>
          </p:cNvSpPr>
          <p:nvPr>
            <p:ph type="sldImg" idx="2"/>
          </p:nvPr>
        </p:nvSpPr>
        <p:spPr>
          <a:xfrm>
            <a:off x="4038600" y="857250"/>
            <a:ext cx="4114800" cy="2314575"/>
          </a:xfrm>
          <a:prstGeom prst="rect"/>
          <a:noFill/>
          <a:ln w="12700">
            <a:solidFill>
              <a:prstClr val="black"/>
            </a:solidFill>
          </a:ln>
        </p:spPr>
        <p:txBody>
          <a:bodyPr anchor="ctr" bIns="45720" lIns="91440" rIns="91440" rtlCol="0" tIns="45720" vert="horz"/>
          <a:p>
            <a:endParaRPr lang="en-IN"/>
          </a:p>
        </p:txBody>
      </p:sp>
      <p:sp>
        <p:nvSpPr>
          <p:cNvPr id="1048700" name="Notes Placeholder 4"/>
          <p:cNvSpPr>
            <a:spLocks noGrp="1"/>
          </p:cNvSpPr>
          <p:nvPr>
            <p:ph type="body" sz="quarter" idx="3"/>
          </p:nvPr>
        </p:nvSpPr>
        <p:spPr>
          <a:xfrm>
            <a:off x="1219200" y="3300413"/>
            <a:ext cx="9753600" cy="2700337"/>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01" name="Footer Placeholder 5"/>
          <p:cNvSpPr>
            <a:spLocks noGrp="1"/>
          </p:cNvSpPr>
          <p:nvPr>
            <p:ph type="ftr" sz="quarter" idx="4"/>
          </p:nvPr>
        </p:nvSpPr>
        <p:spPr>
          <a:xfrm>
            <a:off x="0" y="6513513"/>
            <a:ext cx="5283200" cy="344487"/>
          </a:xfrm>
          <a:prstGeom prst="rect"/>
        </p:spPr>
        <p:txBody>
          <a:bodyPr anchor="b" bIns="45720" lIns="91440" rIns="91440" rtlCol="0" tIns="45720" vert="horz"/>
          <a:lstStyle>
            <a:lvl1pPr algn="l">
              <a:defRPr sz="1200"/>
            </a:lvl1pPr>
          </a:lstStyle>
          <a:p>
            <a:endParaRPr lang="en-IN"/>
          </a:p>
        </p:txBody>
      </p:sp>
      <p:sp>
        <p:nvSpPr>
          <p:cNvPr id="1048702" name="Slide Number Placeholder 6"/>
          <p:cNvSpPr>
            <a:spLocks noGrp="1"/>
          </p:cNvSpPr>
          <p:nvPr>
            <p:ph type="sldNum" sz="quarter" idx="5"/>
          </p:nvPr>
        </p:nvSpPr>
        <p:spPr>
          <a:xfrm>
            <a:off x="6905625" y="6513513"/>
            <a:ext cx="5283200" cy="344487"/>
          </a:xfrm>
          <a:prstGeom prst="rect"/>
        </p:spPr>
        <p:txBody>
          <a:bodyPr anchor="b" bIns="45720" lIns="91440" rIns="91440" rtlCol="0" tIns="45720" vert="horz"/>
          <a:lstStyle>
            <a:lvl1pPr algn="r">
              <a:defRPr sz="1200"/>
            </a:lvl1pPr>
          </a:lstStyle>
          <a:p>
            <a:fld id="{F7F439ED-1E90-4106-847A-8EF19031FE2F}" type="slidenum">
              <a:rPr lang="en-IN" smtClean="0"/>
              <a:t>‹#›</a:t>
            </a:fld>
            <a:endParaRPr lang="en-I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2" name=""/>
        <p:cNvGrpSpPr/>
        <p:nvPr/>
      </p:nvGrpSpPr>
      <p:grpSpPr>
        <a:xfrm>
          <a:off x="0" y="0"/>
          <a:ext cx="0" cy="0"/>
          <a:chOff x="0" y="0"/>
          <a:chExt cx="0" cy="0"/>
        </a:xfrm>
      </p:grpSpPr>
      <p:sp>
        <p:nvSpPr>
          <p:cNvPr id="1048603" name="Slide Image Placeholder 1"/>
          <p:cNvSpPr>
            <a:spLocks noChangeAspect="1" noRot="1" noGrp="1"/>
          </p:cNvSpPr>
          <p:nvPr>
            <p:ph type="sldImg"/>
          </p:nvPr>
        </p:nvSpPr>
        <p:spPr/>
      </p:sp>
      <p:sp>
        <p:nvSpPr>
          <p:cNvPr id="1048604" name="Notes Placeholder 2"/>
          <p:cNvSpPr>
            <a:spLocks noGrp="1"/>
          </p:cNvSpPr>
          <p:nvPr>
            <p:ph type="body" idx="1"/>
          </p:nvPr>
        </p:nvSpPr>
        <p:spPr/>
        <p:txBody>
          <a:bodyPr/>
          <a:p>
            <a:endParaRPr dirty="0" lang="en-IN"/>
          </a:p>
        </p:txBody>
      </p:sp>
      <p:sp>
        <p:nvSpPr>
          <p:cNvPr id="1048605" name="Slide Number Placeholder 3"/>
          <p:cNvSpPr>
            <a:spLocks noGrp="1"/>
          </p:cNvSpPr>
          <p:nvPr>
            <p:ph type="sldNum" sz="quarter" idx="5"/>
          </p:nvPr>
        </p:nvSpPr>
        <p:spPr/>
        <p:txBody>
          <a:bodyPr/>
          <a:p>
            <a:fld id="{F7F439ED-1E90-4106-847A-8EF19031FE2F}" type="slidenum">
              <a:rPr lang="en-IN" smtClean="0"/>
              <a:t>1</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obj">
  <p:cSld name="Title Slide">
    <p:spTree>
      <p:nvGrpSpPr>
        <p:cNvPr id="18" name=""/>
        <p:cNvGrpSpPr/>
        <p:nvPr/>
      </p:nvGrpSpPr>
      <p:grpSpPr>
        <a:xfrm>
          <a:off x="0" y="0"/>
          <a:ext cx="0" cy="0"/>
          <a:chOff x="0" y="0"/>
          <a:chExt cx="0" cy="0"/>
        </a:xfrm>
      </p:grpSpPr>
      <p:sp>
        <p:nvSpPr>
          <p:cNvPr id="1048591" name="Holder 2"/>
          <p:cNvSpPr>
            <a:spLocks noGrp="1"/>
          </p:cNvSpPr>
          <p:nvPr>
            <p:ph type="ctrTitle"/>
          </p:nvPr>
        </p:nvSpPr>
        <p:spPr>
          <a:xfrm>
            <a:off x="3195574" y="2067305"/>
            <a:ext cx="5800851" cy="381000"/>
          </a:xfrm>
          <a:prstGeom prst="rect"/>
        </p:spPr>
        <p:txBody>
          <a:bodyPr bIns="0" lIns="0" rIns="0" tIns="0" wrap="square">
            <a:spAutoFit/>
          </a:bodyPr>
          <a:lstStyle>
            <a:lvl1pPr>
              <a:defRPr b="0" sz="3200" i="0">
                <a:solidFill>
                  <a:schemeClr val="tx1"/>
                </a:solidFill>
                <a:latin typeface="Trebuchet MS"/>
                <a:cs typeface="Trebuchet MS"/>
              </a:defRPr>
            </a:lvl1pPr>
          </a:lstStyle>
          <a:p/>
        </p:txBody>
      </p:sp>
      <p:sp>
        <p:nvSpPr>
          <p:cNvPr id="1048592" name="Holder 3"/>
          <p:cNvSpPr>
            <a:spLocks noGrp="1"/>
          </p:cNvSpPr>
          <p:nvPr>
            <p:ph type="subTitle" idx="4"/>
          </p:nvPr>
        </p:nvSpPr>
        <p:spPr>
          <a:xfrm>
            <a:off x="1828800" y="3840480"/>
            <a:ext cx="8534400" cy="215900"/>
          </a:xfrm>
          <a:prstGeom prst="rect"/>
        </p:spPr>
        <p:txBody>
          <a:bodyPr bIns="0" lIns="0" rIns="0" tIns="0" wrap="square">
            <a:spAutoFit/>
          </a:bodyPr>
          <a:p/>
        </p:txBody>
      </p:sp>
      <p:sp>
        <p:nvSpPr>
          <p:cNvPr id="1048593" name="Holder 4"/>
          <p:cNvSpPr>
            <a:spLocks noGrp="1"/>
          </p:cNvSpPr>
          <p:nvPr>
            <p:ph type="ftr" sz="quarter" idx="5"/>
          </p:nvPr>
        </p:nvSpPr>
        <p:spPr/>
        <p:txBody>
          <a:bodyPr bIns="0" lIns="0" rIns="0" tIns="0"/>
          <a:lstStyle>
            <a:lvl1pPr algn="ctr">
              <a:defRPr>
                <a:solidFill>
                  <a:schemeClr val="tx1">
                    <a:tint val="75000"/>
                  </a:schemeClr>
                </a:solidFill>
              </a:defRPr>
            </a:lvl1pPr>
          </a:lstStyle>
          <a:p/>
        </p:txBody>
      </p:sp>
      <p:sp>
        <p:nvSpPr>
          <p:cNvPr id="1048594" name="Holder 5"/>
          <p:cNvSpPr>
            <a:spLocks noGrp="1"/>
          </p:cNvSpPr>
          <p:nvPr>
            <p:ph type="dt" sz="half" idx="6"/>
          </p:nvPr>
        </p:nvSpPr>
        <p:spPr/>
        <p:txBody>
          <a:bodyPr bIns="0" lIns="0" rIns="0" tIns="0"/>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595" name="Holder 6"/>
          <p:cNvSpPr>
            <a:spLocks noGrp="1"/>
          </p:cNvSpPr>
          <p:nvPr>
            <p:ph type="sldNum" sz="quarter" idx="7"/>
          </p:nvPr>
        </p:nvSpPr>
        <p:spPr/>
        <p:txBody>
          <a:bodyPr bIns="0" lIns="0" rIns="0" tIns="0"/>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43" name=""/>
        <p:cNvGrpSpPr/>
        <p:nvPr/>
      </p:nvGrpSpPr>
      <p:grpSpPr>
        <a:xfrm>
          <a:off x="0" y="0"/>
          <a:ext cx="0" cy="0"/>
          <a:chOff x="0" y="0"/>
          <a:chExt cx="0" cy="0"/>
        </a:xfrm>
      </p:grpSpPr>
      <p:sp>
        <p:nvSpPr>
          <p:cNvPr id="1048683" name="Holder 2"/>
          <p:cNvSpPr>
            <a:spLocks noGrp="1"/>
          </p:cNvSpPr>
          <p:nvPr>
            <p:ph type="title"/>
          </p:nvPr>
        </p:nvSpPr>
        <p:spPr>
          <a:xfrm>
            <a:off x="755332" y="385444"/>
            <a:ext cx="10681335" cy="584201"/>
          </a:xfrm>
        </p:spPr>
        <p:txBody>
          <a:bodyPr bIns="0" lIns="0" rIns="0" tIns="0"/>
          <a:lstStyle>
            <a:lvl1pPr>
              <a:defRPr b="1" sz="4800" i="0">
                <a:solidFill>
                  <a:schemeClr val="tx1"/>
                </a:solidFill>
                <a:latin typeface="Trebuchet MS"/>
                <a:cs typeface="Trebuchet MS"/>
              </a:defRPr>
            </a:lvl1pPr>
          </a:lstStyle>
          <a:p/>
        </p:txBody>
      </p:sp>
      <p:sp>
        <p:nvSpPr>
          <p:cNvPr id="1048684" name="Holder 3"/>
          <p:cNvSpPr>
            <a:spLocks noGrp="1"/>
          </p:cNvSpPr>
          <p:nvPr>
            <p:ph type="body" idx="1"/>
          </p:nvPr>
        </p:nvSpPr>
        <p:spPr>
          <a:xfrm>
            <a:off x="609600" y="1577340"/>
            <a:ext cx="10972800" cy="215900"/>
          </a:xfrm>
        </p:spPr>
        <p:txBody>
          <a:bodyPr bIns="0" lIns="0" rIns="0" tIns="0"/>
          <a:p/>
        </p:txBody>
      </p:sp>
      <p:sp>
        <p:nvSpPr>
          <p:cNvPr id="1048685" name="Holder 4"/>
          <p:cNvSpPr>
            <a:spLocks noGrp="1"/>
          </p:cNvSpPr>
          <p:nvPr>
            <p:ph type="ftr" sz="quarter" idx="5"/>
          </p:nvPr>
        </p:nvSpPr>
        <p:spPr/>
        <p:txBody>
          <a:bodyPr bIns="0" lIns="0" rIns="0" tIns="0"/>
          <a:lstStyle>
            <a:lvl1pPr algn="ctr">
              <a:defRPr>
                <a:solidFill>
                  <a:schemeClr val="tx1">
                    <a:tint val="75000"/>
                  </a:schemeClr>
                </a:solidFill>
              </a:defRPr>
            </a:lvl1pPr>
          </a:lstStyle>
          <a:p/>
        </p:txBody>
      </p:sp>
      <p:sp>
        <p:nvSpPr>
          <p:cNvPr id="1048686" name="Holder 5"/>
          <p:cNvSpPr>
            <a:spLocks noGrp="1"/>
          </p:cNvSpPr>
          <p:nvPr>
            <p:ph type="dt" sz="half" idx="6"/>
          </p:nvPr>
        </p:nvSpPr>
        <p:spPr/>
        <p:txBody>
          <a:bodyPr bIns="0" lIns="0" rIns="0" tIns="0"/>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687" name="Holder 6"/>
          <p:cNvSpPr>
            <a:spLocks noGrp="1"/>
          </p:cNvSpPr>
          <p:nvPr>
            <p:ph type="sldNum" sz="quarter" idx="7"/>
          </p:nvPr>
        </p:nvSpPr>
        <p:spPr/>
        <p:txBody>
          <a:bodyPr bIns="0" lIns="0" rIns="0" tIns="0"/>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obj">
  <p:cSld name="Two Content">
    <p:spTree>
      <p:nvGrpSpPr>
        <p:cNvPr id="44" name=""/>
        <p:cNvGrpSpPr/>
        <p:nvPr/>
      </p:nvGrpSpPr>
      <p:grpSpPr>
        <a:xfrm>
          <a:off x="0" y="0"/>
          <a:ext cx="0" cy="0"/>
          <a:chOff x="0" y="0"/>
          <a:chExt cx="0" cy="0"/>
        </a:xfrm>
      </p:grpSpPr>
      <p:sp>
        <p:nvSpPr>
          <p:cNvPr id="1048688" name="Holder 2"/>
          <p:cNvSpPr>
            <a:spLocks noGrp="1"/>
          </p:cNvSpPr>
          <p:nvPr>
            <p:ph type="title"/>
          </p:nvPr>
        </p:nvSpPr>
        <p:spPr>
          <a:xfrm>
            <a:off x="755332" y="385444"/>
            <a:ext cx="10681335" cy="584201"/>
          </a:xfrm>
        </p:spPr>
        <p:txBody>
          <a:bodyPr bIns="0" lIns="0" rIns="0" tIns="0"/>
          <a:lstStyle>
            <a:lvl1pPr>
              <a:defRPr b="1" sz="4800" i="0">
                <a:solidFill>
                  <a:schemeClr val="tx1"/>
                </a:solidFill>
                <a:latin typeface="Trebuchet MS"/>
                <a:cs typeface="Trebuchet MS"/>
              </a:defRPr>
            </a:lvl1pPr>
          </a:lstStyle>
          <a:p/>
        </p:txBody>
      </p:sp>
      <p:sp>
        <p:nvSpPr>
          <p:cNvPr id="1048689" name="Holder 3"/>
          <p:cNvSpPr>
            <a:spLocks noGrp="1"/>
          </p:cNvSpPr>
          <p:nvPr>
            <p:ph sz="half" idx="2"/>
          </p:nvPr>
        </p:nvSpPr>
        <p:spPr>
          <a:xfrm>
            <a:off x="609600" y="1577340"/>
            <a:ext cx="5303520" cy="215900"/>
          </a:xfrm>
          <a:prstGeom prst="rect"/>
        </p:spPr>
        <p:txBody>
          <a:bodyPr bIns="0" lIns="0" rIns="0" tIns="0" wrap="square">
            <a:spAutoFit/>
          </a:bodyPr>
          <a:p/>
        </p:txBody>
      </p:sp>
      <p:sp>
        <p:nvSpPr>
          <p:cNvPr id="1048690" name="Holder 4"/>
          <p:cNvSpPr>
            <a:spLocks noGrp="1"/>
          </p:cNvSpPr>
          <p:nvPr>
            <p:ph sz="half" idx="3"/>
          </p:nvPr>
        </p:nvSpPr>
        <p:spPr>
          <a:xfrm>
            <a:off x="6278880" y="1577340"/>
            <a:ext cx="5303520" cy="215900"/>
          </a:xfrm>
          <a:prstGeom prst="rect"/>
        </p:spPr>
        <p:txBody>
          <a:bodyPr bIns="0" lIns="0" rIns="0" tIns="0" wrap="square">
            <a:spAutoFit/>
          </a:bodyPr>
          <a:p/>
        </p:txBody>
      </p:sp>
      <p:sp>
        <p:nvSpPr>
          <p:cNvPr id="1048691" name="Holder 5"/>
          <p:cNvSpPr>
            <a:spLocks noGrp="1"/>
          </p:cNvSpPr>
          <p:nvPr>
            <p:ph type="ftr" sz="quarter" idx="5"/>
          </p:nvPr>
        </p:nvSpPr>
        <p:spPr/>
        <p:txBody>
          <a:bodyPr bIns="0" lIns="0" rIns="0" tIns="0"/>
          <a:lstStyle>
            <a:lvl1pPr algn="ctr">
              <a:defRPr>
                <a:solidFill>
                  <a:schemeClr val="tx1">
                    <a:tint val="75000"/>
                  </a:schemeClr>
                </a:solidFill>
              </a:defRPr>
            </a:lvl1pPr>
          </a:lstStyle>
          <a:p/>
        </p:txBody>
      </p:sp>
      <p:sp>
        <p:nvSpPr>
          <p:cNvPr id="1048692" name="Holder 6"/>
          <p:cNvSpPr>
            <a:spLocks noGrp="1"/>
          </p:cNvSpPr>
          <p:nvPr>
            <p:ph type="dt" sz="half" idx="6"/>
          </p:nvPr>
        </p:nvSpPr>
        <p:spPr/>
        <p:txBody>
          <a:bodyPr bIns="0" lIns="0" rIns="0" tIns="0"/>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693" name="Holder 7"/>
          <p:cNvSpPr>
            <a:spLocks noGrp="1"/>
          </p:cNvSpPr>
          <p:nvPr>
            <p:ph type="sldNum" sz="quarter" idx="7"/>
          </p:nvPr>
        </p:nvSpPr>
        <p:spPr/>
        <p:txBody>
          <a:bodyPr bIns="0" lIns="0" rIns="0" tIns="0"/>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obj">
  <p:cSld name="Title Only">
    <p:spTree>
      <p:nvGrpSpPr>
        <p:cNvPr id="25" name=""/>
        <p:cNvGrpSpPr/>
        <p:nvPr/>
      </p:nvGrpSpPr>
      <p:grpSpPr>
        <a:xfrm>
          <a:off x="0" y="0"/>
          <a:ext cx="0" cy="0"/>
          <a:chOff x="0" y="0"/>
          <a:chExt cx="0" cy="0"/>
        </a:xfrm>
      </p:grpSpPr>
      <p:sp>
        <p:nvSpPr>
          <p:cNvPr id="1048606" name="Holder 2"/>
          <p:cNvSpPr>
            <a:spLocks noGrp="1"/>
          </p:cNvSpPr>
          <p:nvPr>
            <p:ph type="title"/>
          </p:nvPr>
        </p:nvSpPr>
        <p:spPr>
          <a:xfrm>
            <a:off x="755332" y="385444"/>
            <a:ext cx="10681335" cy="584201"/>
          </a:xfrm>
        </p:spPr>
        <p:txBody>
          <a:bodyPr bIns="0" lIns="0" rIns="0" tIns="0"/>
          <a:lstStyle>
            <a:lvl1pPr>
              <a:defRPr b="1" sz="4800" i="0">
                <a:solidFill>
                  <a:schemeClr val="tx1"/>
                </a:solidFill>
                <a:latin typeface="Trebuchet MS"/>
                <a:cs typeface="Trebuchet MS"/>
              </a:defRPr>
            </a:lvl1pPr>
          </a:lstStyle>
          <a:p/>
        </p:txBody>
      </p:sp>
      <p:sp>
        <p:nvSpPr>
          <p:cNvPr id="1048607" name="Holder 3"/>
          <p:cNvSpPr>
            <a:spLocks noGrp="1"/>
          </p:cNvSpPr>
          <p:nvPr>
            <p:ph type="ftr" sz="quarter" idx="5"/>
          </p:nvPr>
        </p:nvSpPr>
        <p:spPr/>
        <p:txBody>
          <a:bodyPr bIns="0" lIns="0" rIns="0" tIns="0"/>
          <a:lstStyle>
            <a:lvl1pPr algn="ctr">
              <a:defRPr>
                <a:solidFill>
                  <a:schemeClr val="tx1">
                    <a:tint val="75000"/>
                  </a:schemeClr>
                </a:solidFill>
              </a:defRPr>
            </a:lvl1pPr>
          </a:lstStyle>
          <a:p/>
        </p:txBody>
      </p:sp>
      <p:sp>
        <p:nvSpPr>
          <p:cNvPr id="1048608" name="Holder 4"/>
          <p:cNvSpPr>
            <a:spLocks noGrp="1"/>
          </p:cNvSpPr>
          <p:nvPr>
            <p:ph type="dt" sz="half" idx="6"/>
          </p:nvPr>
        </p:nvSpPr>
        <p:spPr/>
        <p:txBody>
          <a:bodyPr bIns="0" lIns="0" rIns="0" tIns="0"/>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609" name="Holder 5"/>
          <p:cNvSpPr>
            <a:spLocks noGrp="1"/>
          </p:cNvSpPr>
          <p:nvPr>
            <p:ph type="sldNum" sz="quarter" idx="7"/>
          </p:nvPr>
        </p:nvSpPr>
        <p:spPr/>
        <p:txBody>
          <a:bodyPr bIns="0" lIns="0" rIns="0" tIns="0"/>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obj">
  <p:cSld name="Blank">
    <p:spTree>
      <p:nvGrpSpPr>
        <p:cNvPr id="45" name=""/>
        <p:cNvGrpSpPr/>
        <p:nvPr/>
      </p:nvGrpSpPr>
      <p:grpSpPr>
        <a:xfrm>
          <a:off x="0" y="0"/>
          <a:ext cx="0" cy="0"/>
          <a:chOff x="0" y="0"/>
          <a:chExt cx="0" cy="0"/>
        </a:xfrm>
      </p:grpSpPr>
      <p:sp>
        <p:nvSpPr>
          <p:cNvPr id="1048694" name="Holder 2"/>
          <p:cNvSpPr>
            <a:spLocks noGrp="1"/>
          </p:cNvSpPr>
          <p:nvPr>
            <p:ph type="ftr" sz="quarter" idx="5"/>
          </p:nvPr>
        </p:nvSpPr>
        <p:spPr/>
        <p:txBody>
          <a:bodyPr bIns="0" lIns="0" rIns="0" tIns="0"/>
          <a:lstStyle>
            <a:lvl1pPr algn="ctr">
              <a:defRPr>
                <a:solidFill>
                  <a:schemeClr val="tx1">
                    <a:tint val="75000"/>
                  </a:schemeClr>
                </a:solidFill>
              </a:defRPr>
            </a:lvl1pPr>
          </a:lstStyle>
          <a:p/>
        </p:txBody>
      </p:sp>
      <p:sp>
        <p:nvSpPr>
          <p:cNvPr id="1048695" name="Holder 3"/>
          <p:cNvSpPr>
            <a:spLocks noGrp="1"/>
          </p:cNvSpPr>
          <p:nvPr>
            <p:ph type="dt" sz="half" idx="6"/>
          </p:nvPr>
        </p:nvSpPr>
        <p:spPr/>
        <p:txBody>
          <a:bodyPr bIns="0" lIns="0" rIns="0" tIns="0"/>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696" name="Holder 4"/>
          <p:cNvSpPr>
            <a:spLocks noGrp="1"/>
          </p:cNvSpPr>
          <p:nvPr>
            <p:ph type="sldNum" sz="quarter" idx="7"/>
          </p:nvPr>
        </p:nvSpPr>
        <p:spPr/>
        <p:txBody>
          <a:bodyPr bIns="0" lIns="0" rIns="0" tIns="0"/>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2" name=""/>
        <p:cNvGrpSpPr/>
        <p:nvPr/>
      </p:nvGrpSpPr>
      <p:grpSpPr>
        <a:xfrm>
          <a:off x="0" y="0"/>
          <a:ext cx="0" cy="0"/>
          <a:chOff x="0" y="0"/>
          <a:chExt cx="0" cy="0"/>
        </a:xfrm>
      </p:grpSpPr>
      <p:sp>
        <p:nvSpPr>
          <p:cNvPr id="1048576" name="bg object 16"/>
          <p:cNvSpPr/>
          <p:nvPr/>
        </p:nvSpPr>
        <p:spPr>
          <a:xfrm>
            <a:off x="9377426" y="4825"/>
            <a:ext cx="1218565" cy="6853555"/>
          </a:xfrm>
          <a:custGeom>
            <a:avLst/>
            <a:ahLst/>
            <a:rect l="l" t="t" r="r" b="b"/>
            <a:pathLst>
              <a:path w="1218565" h="6853555">
                <a:moveTo>
                  <a:pt x="0" y="0"/>
                </a:moveTo>
                <a:lnTo>
                  <a:pt x="1218352" y="6853171"/>
                </a:lnTo>
              </a:path>
            </a:pathLst>
          </a:custGeom>
          <a:ln w="9525">
            <a:solidFill>
              <a:srgbClr val="5FCAEE"/>
            </a:solidFill>
          </a:ln>
        </p:spPr>
        <p:txBody>
          <a:bodyPr bIns="0" lIns="0" rIns="0" rtlCol="0" tIns="0" wrap="square"/>
          <a:p/>
        </p:txBody>
      </p:sp>
      <p:sp>
        <p:nvSpPr>
          <p:cNvPr id="1048577" name="bg object 17"/>
          <p:cNvSpPr/>
          <p:nvPr/>
        </p:nvSpPr>
        <p:spPr>
          <a:xfrm>
            <a:off x="7448612" y="3694896"/>
            <a:ext cx="4743450" cy="3163570"/>
          </a:xfrm>
          <a:custGeom>
            <a:avLst/>
            <a:ahLst/>
            <a:rect l="l" t="t" r="r" b="b"/>
            <a:pathLst>
              <a:path w="4743450" h="3163570">
                <a:moveTo>
                  <a:pt x="4743387" y="0"/>
                </a:moveTo>
                <a:lnTo>
                  <a:pt x="0" y="3163101"/>
                </a:lnTo>
              </a:path>
            </a:pathLst>
          </a:custGeom>
          <a:ln w="9525">
            <a:solidFill>
              <a:srgbClr val="5FCAEE"/>
            </a:solidFill>
          </a:ln>
        </p:spPr>
        <p:txBody>
          <a:bodyPr bIns="0" lIns="0" rIns="0" rtlCol="0" tIns="0" wrap="square"/>
          <a:p/>
        </p:txBody>
      </p:sp>
      <p:sp>
        <p:nvSpPr>
          <p:cNvPr id="1048578" name="bg object 18"/>
          <p:cNvSpPr/>
          <p:nvPr/>
        </p:nvSpPr>
        <p:spPr>
          <a:xfrm>
            <a:off x="9182100" y="0"/>
            <a:ext cx="3009900" cy="6858000"/>
          </a:xfrm>
          <a:custGeom>
            <a:avLst/>
            <a:ah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bIns="0" lIns="0" rIns="0" rtlCol="0" tIns="0" wrap="square"/>
          <a:p/>
        </p:txBody>
      </p:sp>
      <p:sp>
        <p:nvSpPr>
          <p:cNvPr id="1048579" name="bg object 19"/>
          <p:cNvSpPr/>
          <p:nvPr/>
        </p:nvSpPr>
        <p:spPr>
          <a:xfrm>
            <a:off x="9602878" y="0"/>
            <a:ext cx="2589530" cy="6858000"/>
          </a:xfrm>
          <a:custGeom>
            <a:avLst/>
            <a:ah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bIns="0" lIns="0" rIns="0" rtlCol="0" tIns="0" wrap="square"/>
          <a:p/>
        </p:txBody>
      </p:sp>
      <p:sp>
        <p:nvSpPr>
          <p:cNvPr id="1048580" name="bg object 20"/>
          <p:cNvSpPr/>
          <p:nvPr/>
        </p:nvSpPr>
        <p:spPr>
          <a:xfrm>
            <a:off x="8934450" y="3048000"/>
            <a:ext cx="3257550" cy="3810000"/>
          </a:xfrm>
          <a:custGeom>
            <a:avLst/>
            <a:ah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bIns="0" lIns="0" rIns="0" rtlCol="0" tIns="0" wrap="square"/>
          <a:p/>
        </p:txBody>
      </p:sp>
      <p:sp>
        <p:nvSpPr>
          <p:cNvPr id="1048581" name="bg object 21"/>
          <p:cNvSpPr/>
          <p:nvPr/>
        </p:nvSpPr>
        <p:spPr>
          <a:xfrm>
            <a:off x="9337930" y="0"/>
            <a:ext cx="2854325" cy="6858000"/>
          </a:xfrm>
          <a:custGeom>
            <a:avLst/>
            <a:ah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bIns="0" lIns="0" rIns="0" rtlCol="0" tIns="0" wrap="square"/>
          <a:p/>
        </p:txBody>
      </p:sp>
      <p:sp>
        <p:nvSpPr>
          <p:cNvPr id="1048582" name="bg object 22"/>
          <p:cNvSpPr/>
          <p:nvPr/>
        </p:nvSpPr>
        <p:spPr>
          <a:xfrm>
            <a:off x="10896600" y="0"/>
            <a:ext cx="1295400" cy="6858000"/>
          </a:xfrm>
          <a:custGeom>
            <a:avLst/>
            <a:ah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bIns="0" lIns="0" rIns="0" rtlCol="0" tIns="0" wrap="square"/>
          <a:p/>
        </p:txBody>
      </p:sp>
      <p:sp>
        <p:nvSpPr>
          <p:cNvPr id="1048583" name="bg object 23"/>
          <p:cNvSpPr/>
          <p:nvPr/>
        </p:nvSpPr>
        <p:spPr>
          <a:xfrm>
            <a:off x="10936247" y="0"/>
            <a:ext cx="1256030" cy="6858000"/>
          </a:xfrm>
          <a:custGeom>
            <a:avLst/>
            <a:ah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bIns="0" lIns="0" rIns="0" rtlCol="0" tIns="0" wrap="square"/>
          <a:p/>
        </p:txBody>
      </p:sp>
      <p:sp>
        <p:nvSpPr>
          <p:cNvPr id="1048584" name="bg object 24"/>
          <p:cNvSpPr/>
          <p:nvPr/>
        </p:nvSpPr>
        <p:spPr>
          <a:xfrm>
            <a:off x="10372725" y="3590925"/>
            <a:ext cx="1819275" cy="3267075"/>
          </a:xfrm>
          <a:custGeom>
            <a:avLst/>
            <a:ah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bIns="0" lIns="0" rIns="0" rtlCol="0" tIns="0" wrap="square"/>
          <a:p/>
        </p:txBody>
      </p:sp>
      <p:sp>
        <p:nvSpPr>
          <p:cNvPr id="1048585" name="bg object 25"/>
          <p:cNvSpPr/>
          <p:nvPr/>
        </p:nvSpPr>
        <p:spPr>
          <a:xfrm>
            <a:off x="0" y="4010025"/>
            <a:ext cx="447675" cy="2847975"/>
          </a:xfrm>
          <a:custGeom>
            <a:avLst/>
            <a:ah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bIns="0" lIns="0" rIns="0" rtlCol="0" tIns="0" wrap="square"/>
          <a:p/>
        </p:txBody>
      </p:sp>
      <p:sp>
        <p:nvSpPr>
          <p:cNvPr id="1048586" name="Holder 2"/>
          <p:cNvSpPr>
            <a:spLocks noGrp="1"/>
          </p:cNvSpPr>
          <p:nvPr>
            <p:ph type="title"/>
          </p:nvPr>
        </p:nvSpPr>
        <p:spPr>
          <a:xfrm>
            <a:off x="755332" y="385444"/>
            <a:ext cx="10681335" cy="758190"/>
          </a:xfrm>
          <a:prstGeom prst="rect"/>
        </p:spPr>
        <p:txBody>
          <a:bodyPr bIns="0" lIns="0" rIns="0" tIns="0" wrap="square">
            <a:spAutoFit/>
          </a:bodyPr>
          <a:lstStyle>
            <a:lvl1pPr>
              <a:defRPr b="1" sz="4800" i="0">
                <a:solidFill>
                  <a:schemeClr val="tx1"/>
                </a:solidFill>
                <a:latin typeface="Trebuchet MS"/>
                <a:cs typeface="Trebuchet MS"/>
              </a:defRPr>
            </a:lvl1pPr>
          </a:lstStyle>
          <a:p/>
        </p:txBody>
      </p:sp>
      <p:sp>
        <p:nvSpPr>
          <p:cNvPr id="1048587" name="Holder 3"/>
          <p:cNvSpPr>
            <a:spLocks noGrp="1"/>
          </p:cNvSpPr>
          <p:nvPr>
            <p:ph type="body" idx="1"/>
          </p:nvPr>
        </p:nvSpPr>
        <p:spPr>
          <a:xfrm>
            <a:off x="609600" y="1577340"/>
            <a:ext cx="10972800" cy="4526280"/>
          </a:xfrm>
          <a:prstGeom prst="rect"/>
        </p:spPr>
        <p:txBody>
          <a:bodyPr bIns="0" lIns="0" rIns="0" tIns="0" wrap="square">
            <a:spAutoFit/>
          </a:bodyPr>
          <a:p/>
        </p:txBody>
      </p:sp>
      <p:sp>
        <p:nvSpPr>
          <p:cNvPr id="1048588" name="Holder 4"/>
          <p:cNvSpPr>
            <a:spLocks noGrp="1"/>
          </p:cNvSpPr>
          <p:nvPr>
            <p:ph type="ftr" sz="quarter" idx="5"/>
          </p:nvPr>
        </p:nvSpPr>
        <p:spPr>
          <a:xfrm>
            <a:off x="4145280" y="6377940"/>
            <a:ext cx="3901440" cy="342900"/>
          </a:xfrm>
          <a:prstGeom prst="rect"/>
        </p:spPr>
        <p:txBody>
          <a:bodyPr bIns="0" lIns="0" rIns="0" tIns="0" wrap="square">
            <a:spAutoFit/>
          </a:bodyPr>
          <a:lstStyle>
            <a:lvl1pPr algn="ctr">
              <a:defRPr>
                <a:solidFill>
                  <a:schemeClr val="tx1">
                    <a:tint val="75000"/>
                  </a:schemeClr>
                </a:solidFill>
              </a:defRPr>
            </a:lvl1pPr>
          </a:lstStyle>
          <a:p/>
        </p:txBody>
      </p:sp>
      <p:sp>
        <p:nvSpPr>
          <p:cNvPr id="1048589" name="Holder 5"/>
          <p:cNvSpPr>
            <a:spLocks noGrp="1"/>
          </p:cNvSpPr>
          <p:nvPr>
            <p:ph type="dt" sz="half" idx="6"/>
          </p:nvPr>
        </p:nvSpPr>
        <p:spPr>
          <a:xfrm>
            <a:off x="609600" y="6377940"/>
            <a:ext cx="2804160" cy="342900"/>
          </a:xfrm>
          <a:prstGeom prst="rect"/>
        </p:spPr>
        <p:txBody>
          <a:bodyPr bIns="0" lIns="0" rIns="0" tIns="0" wrap="square">
            <a:spAutoFit/>
          </a:bodyPr>
          <a:lstStyle>
            <a:lvl1pPr algn="l">
              <a:defRPr>
                <a:solidFill>
                  <a:schemeClr val="tx1">
                    <a:tint val="75000"/>
                  </a:schemeClr>
                </a:solidFill>
              </a:defRPr>
            </a:lvl1pPr>
          </a:lstStyle>
          <a:p>
            <a:fld id="{1D8BD707-D9CF-40AE-B4C6-C98DA3205C09}" type="datetimeFigureOut">
              <a:rPr lang="en-US"/>
              <a:t>8/20/2024</a:t>
            </a:fld>
            <a:endParaRPr lang="en-US"/>
          </a:p>
        </p:txBody>
      </p:sp>
      <p:sp>
        <p:nvSpPr>
          <p:cNvPr id="1048590" name="Holder 6"/>
          <p:cNvSpPr>
            <a:spLocks noGrp="1"/>
          </p:cNvSpPr>
          <p:nvPr>
            <p:ph type="sldNum" sz="quarter" idx="7"/>
          </p:nvPr>
        </p:nvSpPr>
        <p:spPr>
          <a:xfrm>
            <a:off x="11353418" y="6473337"/>
            <a:ext cx="151129" cy="191770"/>
          </a:xfrm>
          <a:prstGeom prst="rect"/>
        </p:spPr>
        <p:txBody>
          <a:bodyPr bIns="0" lIns="0" rIns="0" tIns="0" wrap="square">
            <a:spAutoFit/>
          </a:bodyPr>
          <a:lstStyle>
            <a:lvl1pPr>
              <a:defRPr b="0" sz="1100" i="0">
                <a:solidFill>
                  <a:srgbClr val="2D936B"/>
                </a:solidFill>
                <a:latin typeface="Trebuchet MS"/>
                <a:cs typeface="Trebuchet MS"/>
              </a:defRPr>
            </a:lvl1pPr>
          </a:lstStyle>
          <a:p>
            <a:pPr marL="38100">
              <a:lnSpc>
                <a:spcPct val="100000"/>
              </a:lnSpc>
              <a:spcBef>
                <a:spcPts val="55"/>
              </a:spcBef>
            </a:pPr>
            <a:fld id="{81D60167-4931-47E6-BA6A-407CBD079E47}" type="slidenum">
              <a:rPr dirty="0" spc="10"/>
              <a:t>‹#›</a:t>
            </a:fld>
            <a:endParaRPr dirty="0" spc="10"/>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jpeg"/><Relationship Id="rId3"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image" Target="../media/image4.jpeg"/><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1.png"/><Relationship Id="rId3"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1.png"/><Relationship Id="rId3"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1.png"/><Relationship Id="rId3"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9" name=""/>
        <p:cNvGrpSpPr/>
        <p:nvPr/>
      </p:nvGrpSpPr>
      <p:grpSpPr>
        <a:xfrm>
          <a:off x="0" y="0"/>
          <a:ext cx="0" cy="0"/>
          <a:chOff x="0" y="0"/>
          <a:chExt cx="0" cy="0"/>
        </a:xfrm>
      </p:grpSpPr>
      <p:grpSp>
        <p:nvGrpSpPr>
          <p:cNvPr id="20" name="object 2"/>
          <p:cNvGrpSpPr/>
          <p:nvPr/>
        </p:nvGrpSpPr>
        <p:grpSpPr>
          <a:xfrm>
            <a:off x="876299" y="990600"/>
            <a:ext cx="1743075" cy="1333500"/>
            <a:chOff x="742950" y="1104900"/>
            <a:chExt cx="1743075" cy="1333500"/>
          </a:xfrm>
        </p:grpSpPr>
        <p:sp>
          <p:nvSpPr>
            <p:cNvPr id="1048596" name="object 3"/>
            <p:cNvSpPr/>
            <p:nvPr/>
          </p:nvSpPr>
          <p:spPr>
            <a:xfrm>
              <a:off x="742950" y="1381125"/>
              <a:ext cx="1228725" cy="1057275"/>
            </a:xfrm>
            <a:custGeom>
              <a:avLst/>
              <a:ah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bIns="0" lIns="0" rIns="0" rtlCol="0" tIns="0" wrap="square"/>
            <a:p/>
          </p:txBody>
        </p:sp>
        <p:sp>
          <p:nvSpPr>
            <p:cNvPr id="1048597" name="object 4"/>
            <p:cNvSpPr/>
            <p:nvPr/>
          </p:nvSpPr>
          <p:spPr>
            <a:xfrm>
              <a:off x="1838325" y="1104900"/>
              <a:ext cx="647700" cy="561975"/>
            </a:xfrm>
            <a:custGeom>
              <a:avLst/>
              <a:ah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bIns="0" lIns="0" rIns="0" rtlCol="0" tIns="0" wrap="square"/>
            <a:p/>
          </p:txBody>
        </p:sp>
      </p:grpSp>
      <p:sp>
        <p:nvSpPr>
          <p:cNvPr id="1048598" name="object 5"/>
          <p:cNvSpPr/>
          <p:nvPr/>
        </p:nvSpPr>
        <p:spPr>
          <a:xfrm>
            <a:off x="3752850" y="1190625"/>
            <a:ext cx="1666875" cy="1438275"/>
          </a:xfrm>
          <a:custGeom>
            <a:avLst/>
            <a:ah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bIns="0" lIns="0" rIns="0" rtlCol="0" tIns="0" wrap="square"/>
          <a:p/>
        </p:txBody>
      </p:sp>
      <p:sp>
        <p:nvSpPr>
          <p:cNvPr id="1048599" name="object 6"/>
          <p:cNvSpPr/>
          <p:nvPr/>
        </p:nvSpPr>
        <p:spPr>
          <a:xfrm>
            <a:off x="3800475" y="5229225"/>
            <a:ext cx="723900" cy="619125"/>
          </a:xfrm>
          <a:custGeom>
            <a:avLst/>
            <a:ah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bIns="0" lIns="0" rIns="0" rtlCol="0" tIns="0" wrap="square"/>
          <a:p/>
        </p:txBody>
      </p:sp>
      <p:sp>
        <p:nvSpPr>
          <p:cNvPr id="1048600" name="object 7"/>
          <p:cNvSpPr txBox="1">
            <a:spLocks noGrp="1"/>
          </p:cNvSpPr>
          <p:nvPr>
            <p:ph type="ctrTitle"/>
          </p:nvPr>
        </p:nvSpPr>
        <p:spPr>
          <a:xfrm>
            <a:off x="-1094432" y="488314"/>
            <a:ext cx="12259574" cy="397510"/>
          </a:xfrm>
          <a:prstGeom prst="rect"/>
        </p:spPr>
        <p:txBody>
          <a:bodyPr bIns="0" lIns="0" rIns="0" rtlCol="0" tIns="16510" vert="horz" wrap="square">
            <a:spAutoFit/>
          </a:bodyPr>
          <a:p>
            <a:pPr indent="0" marL="2870835">
              <a:spcBef>
                <a:spcPts val="130"/>
              </a:spcBef>
              <a:buNone/>
            </a:pPr>
            <a:r>
              <a:rPr altLang="en-GB" b="1" dirty="0" lang="en-US" spc="15">
                <a:solidFill>
                  <a:srgbClr val="0F0F0F"/>
                </a:solidFill>
                <a:latin typeface="Times New Roman" panose="02020603050405020304" pitchFamily="18" charset="0"/>
                <a:cs typeface="Times New Roman" panose="02020603050405020304" pitchFamily="18" charset="0"/>
              </a:rPr>
              <a:t>Visualizing Employee Attendance Trends with Excel Charts</a:t>
            </a:r>
            <a:endParaRPr dirty="0" spc="15"/>
          </a:p>
        </p:txBody>
      </p:sp>
      <p:pic>
        <p:nvPicPr>
          <p:cNvPr id="2097152" name="object 9"/>
          <p:cNvPicPr>
            <a:picLocks/>
          </p:cNvPicPr>
          <p:nvPr/>
        </p:nvPicPr>
        <p:blipFill>
          <a:blip xmlns:r="http://schemas.openxmlformats.org/officeDocument/2006/relationships" r:embed="rId1" cstate="print"/>
          <a:stretch>
            <a:fillRect/>
          </a:stretch>
        </p:blipFill>
        <p:spPr>
          <a:xfrm>
            <a:off x="676275" y="6467475"/>
            <a:ext cx="2143125" cy="200025"/>
          </a:xfrm>
          <a:prstGeom prst="rect"/>
        </p:spPr>
      </p:pic>
      <p:sp>
        <p:nvSpPr>
          <p:cNvPr id="1048601" name="object 11"/>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1</a:t>
            </a:fld>
            <a:endParaRPr dirty="0" spc="10"/>
          </a:p>
        </p:txBody>
      </p:sp>
      <p:sp>
        <p:nvSpPr>
          <p:cNvPr id="1048602" name="TextBox 13"/>
          <p:cNvSpPr txBox="1"/>
          <p:nvPr/>
        </p:nvSpPr>
        <p:spPr>
          <a:xfrm>
            <a:off x="1191601" y="3300730"/>
            <a:ext cx="11982549" cy="1056640"/>
          </a:xfrm>
          <a:prstGeom prst="rect"/>
          <a:noFill/>
        </p:spPr>
        <p:txBody>
          <a:bodyPr rtlCol="0" wrap="square">
            <a:spAutoFit/>
          </a:bodyPr>
          <a:p>
            <a:r>
              <a:rPr sz="2000" lang="en-US"/>
              <a:t>STUDENT NAME:</a:t>
            </a:r>
            <a:r>
              <a:rPr altLang="en-GB" sz="2000" lang="en-US"/>
              <a:t>:</a:t>
            </a:r>
            <a:r>
              <a:rPr altLang="en-GB" sz="2000" lang="en-US"/>
              <a:t> </a:t>
            </a:r>
            <a:r>
              <a:rPr altLang="en-GB" sz="2000" lang="en-US"/>
              <a:t>D</a:t>
            </a:r>
            <a:r>
              <a:rPr altLang="en-GB" sz="2000" lang="en-US"/>
              <a:t>o</a:t>
            </a:r>
            <a:r>
              <a:rPr altLang="en-GB" sz="2000" lang="en-US"/>
              <a:t>w</a:t>
            </a:r>
            <a:r>
              <a:rPr altLang="en-GB" sz="2000" lang="en-US"/>
              <a:t>l</a:t>
            </a:r>
            <a:r>
              <a:rPr altLang="en-GB" sz="2000" lang="en-US"/>
              <a:t>a</a:t>
            </a:r>
            <a:r>
              <a:rPr altLang="en-GB" sz="2000" lang="en-US"/>
              <a:t>t</a:t>
            </a:r>
            <a:r>
              <a:rPr altLang="en-GB" sz="2000" lang="en-US"/>
              <a:t>h </a:t>
            </a:r>
            <a:r>
              <a:rPr altLang="en-GB" sz="2000" lang="en-US"/>
              <a:t>farjana</a:t>
            </a:r>
            <a:r>
              <a:rPr altLang="en-GB" sz="2000" lang="en-US"/>
              <a:t>.</a:t>
            </a:r>
            <a:r>
              <a:rPr altLang="en-GB" sz="2000" lang="en-US"/>
              <a:t>A</a:t>
            </a:r>
            <a:endParaRPr dirty="0" sz="1800" lang="en-US"/>
          </a:p>
          <a:p>
            <a:r>
              <a:rPr dirty="0" sz="2000" lang="en-US"/>
              <a:t>REGISTER NO:</a:t>
            </a:r>
            <a:r>
              <a:rPr altLang="en-GB" dirty="0" sz="2000" lang="en-US"/>
              <a:t>3</a:t>
            </a:r>
            <a:r>
              <a:rPr altLang="en-GB" dirty="0" sz="2000" lang="en-US"/>
              <a:t>1</a:t>
            </a:r>
            <a:r>
              <a:rPr altLang="en-GB" dirty="0" sz="2000" lang="en-US"/>
              <a:t>2</a:t>
            </a:r>
            <a:r>
              <a:rPr altLang="en-GB" dirty="0" sz="2000" lang="en-US"/>
              <a:t>2</a:t>
            </a:r>
            <a:r>
              <a:rPr altLang="en-GB" dirty="0" sz="2000" lang="en-US"/>
              <a:t>0</a:t>
            </a:r>
            <a:r>
              <a:rPr altLang="en-GB" dirty="0" sz="2000" lang="en-US"/>
              <a:t>7</a:t>
            </a:r>
            <a:r>
              <a:rPr altLang="en-GB" dirty="0" sz="2000" lang="en-US"/>
              <a:t>7</a:t>
            </a:r>
            <a:r>
              <a:rPr altLang="en-GB" dirty="0" sz="2000" lang="en-US"/>
              <a:t>7</a:t>
            </a:r>
            <a:r>
              <a:rPr altLang="en-GB" dirty="0" sz="2000" lang="en-US"/>
              <a:t>2</a:t>
            </a:r>
            <a:endParaRPr sz="1800"/>
          </a:p>
          <a:p>
            <a:r>
              <a:rPr dirty="0" sz="2000" lang="en-US"/>
              <a:t>DEPARTMENT:</a:t>
            </a:r>
            <a:r>
              <a:rPr altLang="en-GB" dirty="0" sz="2000" lang="en-US"/>
              <a:t> </a:t>
            </a:r>
            <a:r>
              <a:rPr altLang="en-GB" dirty="0" sz="2000" lang="en-US"/>
              <a:t>B</a:t>
            </a:r>
            <a:r>
              <a:rPr altLang="en-GB" dirty="0" sz="2000" lang="en-US"/>
              <a:t>c</a:t>
            </a:r>
            <a:r>
              <a:rPr altLang="en-GB" dirty="0" sz="2000" lang="en-US"/>
              <a:t>o</a:t>
            </a:r>
            <a:r>
              <a:rPr altLang="en-GB" dirty="0" sz="2000" lang="en-US"/>
              <a:t>m</a:t>
            </a:r>
            <a:r>
              <a:rPr altLang="en-GB" dirty="0" sz="2000" lang="en-US"/>
              <a:t> </a:t>
            </a:r>
            <a:r>
              <a:rPr altLang="en-GB" dirty="0" sz="2000" lang="en-US"/>
              <a:t>general </a:t>
            </a:r>
            <a:endParaRPr sz="1800"/>
          </a:p>
          <a:p>
            <a:r>
              <a:rPr dirty="0" sz="2000" lang="en-US"/>
              <a:t>COLLEGE</a:t>
            </a:r>
            <a:r>
              <a:rPr altLang="en-GB" dirty="0" sz="2000" lang="en-US"/>
              <a:t>:</a:t>
            </a:r>
            <a:r>
              <a:rPr altLang="en-GB" dirty="0" sz="2000" lang="en-US"/>
              <a:t> </a:t>
            </a:r>
            <a:r>
              <a:rPr altLang="en-GB" dirty="0" sz="2000" lang="en-US"/>
              <a:t>T</a:t>
            </a:r>
            <a:r>
              <a:rPr altLang="en-GB" dirty="0" sz="2000" lang="en-US"/>
              <a:t>h</a:t>
            </a:r>
            <a:r>
              <a:rPr altLang="en-GB" dirty="0" sz="2000" lang="en-US"/>
              <a:t>e</a:t>
            </a:r>
            <a:r>
              <a:rPr altLang="en-GB" dirty="0" sz="2000" lang="en-US"/>
              <a:t> </a:t>
            </a:r>
            <a:r>
              <a:rPr altLang="en-GB" dirty="0" sz="2000" lang="en-US"/>
              <a:t>q</a:t>
            </a:r>
            <a:r>
              <a:rPr altLang="en-GB" dirty="0" sz="2000" lang="en-US"/>
              <a:t>u</a:t>
            </a:r>
            <a:r>
              <a:rPr altLang="en-GB" dirty="0" sz="2000" lang="en-US"/>
              <a:t>a</a:t>
            </a:r>
            <a:r>
              <a:rPr altLang="en-GB" dirty="0" sz="2000" lang="en-US"/>
              <a:t>d</a:t>
            </a:r>
            <a:r>
              <a:rPr altLang="en-GB" dirty="0" sz="2000" lang="en-US"/>
              <a:t>i</a:t>
            </a:r>
            <a:r>
              <a:rPr altLang="en-GB" dirty="0" sz="2000" lang="en-US"/>
              <a:t>e</a:t>
            </a:r>
            <a:r>
              <a:rPr altLang="en-GB" dirty="0" sz="2000" lang="en-US"/>
              <a:t> </a:t>
            </a:r>
            <a:r>
              <a:rPr altLang="en-GB" dirty="0" sz="2000" lang="en-US"/>
              <a:t>milleth </a:t>
            </a:r>
            <a:r>
              <a:rPr altLang="en-GB" dirty="0" sz="2000" lang="en-US"/>
              <a:t>college </a:t>
            </a:r>
            <a:r>
              <a:rPr altLang="en-GB" dirty="0" sz="2000" lang="en-US"/>
              <a:t>for </a:t>
            </a:r>
            <a:r>
              <a:rPr altLang="en-GB" dirty="0" sz="2000" lang="en-US"/>
              <a:t>men </a:t>
            </a:r>
            <a:r>
              <a:rPr altLang="en-GB" dirty="0" sz="2000" lang="en-US"/>
              <a:t>.</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73" name="object 5"/>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pic>
        <p:nvPicPr>
          <p:cNvPr id="2097166" name="object 6"/>
          <p:cNvPicPr>
            <a:picLocks/>
          </p:cNvPicPr>
          <p:nvPr/>
        </p:nvPicPr>
        <p:blipFill>
          <a:blip xmlns:r="http://schemas.openxmlformats.org/officeDocument/2006/relationships" r:embed="rId1" cstate="print"/>
          <a:stretch>
            <a:fillRect/>
          </a:stretch>
        </p:blipFill>
        <p:spPr>
          <a:xfrm>
            <a:off x="1666875" y="6467475"/>
            <a:ext cx="76200" cy="177800"/>
          </a:xfrm>
          <a:prstGeom prst="rect"/>
        </p:spPr>
      </p:pic>
      <p:sp>
        <p:nvSpPr>
          <p:cNvPr id="1048674" name="object 9"/>
          <p:cNvSpPr txBox="1"/>
          <p:nvPr/>
        </p:nvSpPr>
        <p:spPr>
          <a:xfrm>
            <a:off x="11277218" y="6473337"/>
            <a:ext cx="228600"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z="1100" spc="10">
                <a:solidFill>
                  <a:srgbClr val="2D936B"/>
                </a:solidFill>
                <a:latin typeface="Trebuchet MS"/>
                <a:cs typeface="Trebuchet MS"/>
              </a:rPr>
              <a:t>10</a:t>
            </a:fld>
            <a:endParaRPr sz="1100">
              <a:latin typeface="Trebuchet MS"/>
              <a:cs typeface="Trebuchet MS"/>
            </a:endParaRPr>
          </a:p>
        </p:txBody>
      </p:sp>
      <p:sp>
        <p:nvSpPr>
          <p:cNvPr id="1048675" name="object 8"/>
          <p:cNvSpPr txBox="1"/>
          <p:nvPr/>
        </p:nvSpPr>
        <p:spPr>
          <a:xfrm>
            <a:off x="739775" y="291147"/>
            <a:ext cx="3303904" cy="597535"/>
          </a:xfrm>
          <a:prstGeom prst="rect"/>
        </p:spPr>
        <p:txBody>
          <a:bodyPr bIns="0" lIns="0" rIns="0" rtlCol="0" tIns="13335" vert="horz" wrap="square">
            <a:spAutoFit/>
          </a:bodyPr>
          <a:p>
            <a:pPr marL="12700">
              <a:lnSpc>
                <a:spcPct val="100000"/>
              </a:lnSpc>
              <a:spcBef>
                <a:spcPts val="105"/>
              </a:spcBef>
            </a:pPr>
            <a:r>
              <a:rPr b="1" dirty="0" sz="4800" spc="15">
                <a:latin typeface="Trebuchet MS"/>
                <a:cs typeface="Trebuchet MS"/>
              </a:rPr>
              <a:t>M</a:t>
            </a:r>
            <a:r>
              <a:rPr b="1" dirty="0" sz="4800">
                <a:latin typeface="Trebuchet MS"/>
                <a:cs typeface="Trebuchet MS"/>
              </a:rPr>
              <a:t>O</a:t>
            </a:r>
            <a:r>
              <a:rPr b="1" dirty="0" sz="4800" spc="-15">
                <a:latin typeface="Trebuchet MS"/>
                <a:cs typeface="Trebuchet MS"/>
              </a:rPr>
              <a:t>D</a:t>
            </a:r>
            <a:r>
              <a:rPr b="1" dirty="0" sz="4800" spc="-35">
                <a:latin typeface="Trebuchet MS"/>
                <a:cs typeface="Trebuchet MS"/>
              </a:rPr>
              <a:t>E</a:t>
            </a:r>
            <a:r>
              <a:rPr b="1" dirty="0" sz="4800" spc="-30">
                <a:latin typeface="Trebuchet MS"/>
                <a:cs typeface="Trebuchet MS"/>
              </a:rPr>
              <a:t>LL</a:t>
            </a:r>
            <a:r>
              <a:rPr b="1" dirty="0" sz="4800" spc="-5">
                <a:latin typeface="Trebuchet MS"/>
                <a:cs typeface="Trebuchet MS"/>
              </a:rPr>
              <a:t>I</a:t>
            </a:r>
            <a:r>
              <a:rPr b="1" dirty="0" sz="4800" spc="30">
                <a:latin typeface="Trebuchet MS"/>
                <a:cs typeface="Trebuchet MS"/>
              </a:rPr>
              <a:t>N</a:t>
            </a:r>
            <a:r>
              <a:rPr b="1" dirty="0" sz="4800" spc="5">
                <a:latin typeface="Trebuchet MS"/>
                <a:cs typeface="Trebuchet MS"/>
              </a:rPr>
              <a:t>G</a:t>
            </a:r>
            <a:endParaRPr dirty="0" sz="4800">
              <a:latin typeface="Trebuchet MS"/>
              <a:cs typeface="Trebuchet MS"/>
            </a:endParaRPr>
          </a:p>
        </p:txBody>
      </p:sp>
      <p:sp>
        <p:nvSpPr>
          <p:cNvPr id="1048676" name="object 3"/>
          <p:cNvSpPr/>
          <p:nvPr/>
        </p:nvSpPr>
        <p:spPr>
          <a:xfrm>
            <a:off x="10058400" y="525141"/>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709" name=""/>
          <p:cNvSpPr txBox="1"/>
          <p:nvPr/>
        </p:nvSpPr>
        <p:spPr>
          <a:xfrm>
            <a:off x="546398" y="1403823"/>
            <a:ext cx="10165013" cy="2021840"/>
          </a:xfrm>
          <a:prstGeom prst="rect"/>
        </p:spPr>
        <p:txBody>
          <a:bodyPr rtlCol="0" wrap="square">
            <a:spAutoFit/>
          </a:bodyPr>
          <a:p>
            <a:r>
              <a:rPr altLang="en-GB" sz="4000" lang="en-US">
                <a:solidFill>
                  <a:srgbClr val="000000"/>
                </a:solidFill>
              </a:rPr>
              <a:t>Data Modeling:</a:t>
            </a:r>
            <a:endParaRPr sz="4400" lang="en-GB">
              <a:solidFill>
                <a:srgbClr val="000000"/>
              </a:solidFill>
            </a:endParaRPr>
          </a:p>
          <a:p>
            <a:r>
              <a:rPr altLang="en-GB" sz="4000" lang="en-US">
                <a:solidFill>
                  <a:srgbClr val="000000"/>
                </a:solidFill>
              </a:rPr>
              <a:t>- Source: HR attendance records</a:t>
            </a:r>
            <a:endParaRPr sz="4400" lang="en-GB">
              <a:solidFill>
                <a:srgbClr val="000000"/>
              </a:solidFill>
            </a:endParaRPr>
          </a:p>
          <a:p>
            <a:r>
              <a:rPr altLang="en-GB" sz="4000" lang="en-US">
                <a:solidFill>
                  <a:srgbClr val="000000"/>
                </a:solidFill>
              </a:rPr>
              <a:t>- Transformation: Clean, format, and aggregate data</a:t>
            </a:r>
            <a:endParaRPr sz="4400" lang="en-GB">
              <a:solidFill>
                <a:srgbClr val="000000"/>
              </a:solidFill>
            </a:endParaRPr>
          </a:p>
          <a:p>
            <a:r>
              <a:rPr altLang="en-GB" sz="4000" lang="en-US">
                <a:solidFill>
                  <a:srgbClr val="000000"/>
                </a:solidFill>
              </a:rPr>
              <a:t>- Visualization: Interactive Excel charts and dashboards</a:t>
            </a:r>
            <a:endParaRPr sz="2000" lang="en-GB">
              <a:solidFill>
                <a:srgbClr val="000000"/>
              </a:solidFill>
            </a:endParaRPr>
          </a:p>
        </p:txBody>
      </p:sp>
      <p:sp>
        <p:nvSpPr>
          <p:cNvPr id="1048710" name=""/>
          <p:cNvSpPr txBox="1"/>
          <p:nvPr/>
        </p:nvSpPr>
        <p:spPr>
          <a:xfrm>
            <a:off x="546397" y="3826509"/>
            <a:ext cx="9778262" cy="2250440"/>
          </a:xfrm>
          <a:prstGeom prst="rect"/>
        </p:spPr>
        <p:txBody>
          <a:bodyPr rtlCol="0" wrap="square">
            <a:spAutoFit/>
          </a:bodyPr>
          <a:p>
            <a:r>
              <a:rPr altLang="en-GB" sz="3600" lang="en-US">
                <a:solidFill>
                  <a:srgbClr val="000000"/>
                </a:solidFill>
              </a:rPr>
              <a:t>Key Models:</a:t>
            </a:r>
            <a:endParaRPr sz="4000" lang="en-GB">
              <a:solidFill>
                <a:srgbClr val="000000"/>
              </a:solidFill>
            </a:endParaRPr>
          </a:p>
          <a:p>
            <a:r>
              <a:rPr altLang="en-GB" sz="3600" lang="en-US">
                <a:solidFill>
                  <a:srgbClr val="000000"/>
                </a:solidFill>
              </a:rPr>
              <a:t>- Attendance Rate</a:t>
            </a:r>
            <a:endParaRPr sz="4000" lang="en-GB">
              <a:solidFill>
                <a:srgbClr val="000000"/>
              </a:solidFill>
            </a:endParaRPr>
          </a:p>
          <a:p>
            <a:r>
              <a:rPr altLang="en-GB" sz="3600" lang="en-US">
                <a:solidFill>
                  <a:srgbClr val="000000"/>
                </a:solidFill>
              </a:rPr>
              <a:t>- Absenteeism</a:t>
            </a:r>
            <a:endParaRPr sz="4000" lang="en-GB">
              <a:solidFill>
                <a:srgbClr val="000000"/>
              </a:solidFill>
            </a:endParaRPr>
          </a:p>
          <a:p>
            <a:r>
              <a:rPr altLang="en-GB" sz="3600" lang="en-US">
                <a:solidFill>
                  <a:srgbClr val="000000"/>
                </a:solidFill>
              </a:rPr>
              <a:t>- Predictive</a:t>
            </a:r>
            <a:endParaRPr sz="4000" lang="en-GB">
              <a:solidFill>
                <a:srgbClr val="000000"/>
              </a:solidFill>
            </a:endParaRPr>
          </a:p>
          <a:p>
            <a:r>
              <a:rPr altLang="en-GB" sz="3600" lang="en-US">
                <a:solidFill>
                  <a:srgbClr val="000000"/>
                </a:solidFill>
              </a:rPr>
              <a:t>- Correlation</a:t>
            </a:r>
            <a:endParaRPr sz="1600" lang="en-GB">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77" name="object 3"/>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78" name="object 4"/>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79" name="object 5"/>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pic>
        <p:nvPicPr>
          <p:cNvPr id="2097167" name="object 6"/>
          <p:cNvPicPr>
            <a:picLocks/>
          </p:cNvPicPr>
          <p:nvPr/>
        </p:nvPicPr>
        <p:blipFill>
          <a:blip xmlns:r="http://schemas.openxmlformats.org/officeDocument/2006/relationships" r:embed="rId1" cstate="print"/>
          <a:stretch>
            <a:fillRect/>
          </a:stretch>
        </p:blipFill>
        <p:spPr>
          <a:xfrm>
            <a:off x="1666875" y="6467475"/>
            <a:ext cx="76200" cy="177800"/>
          </a:xfrm>
          <a:prstGeom prst="rect"/>
        </p:spPr>
      </p:pic>
      <p:sp>
        <p:nvSpPr>
          <p:cNvPr id="1048680" name="object 7"/>
          <p:cNvSpPr txBox="1">
            <a:spLocks noGrp="1"/>
          </p:cNvSpPr>
          <p:nvPr>
            <p:ph type="title"/>
          </p:nvPr>
        </p:nvSpPr>
        <p:spPr>
          <a:xfrm>
            <a:off x="755332" y="385444"/>
            <a:ext cx="2437130" cy="597536"/>
          </a:xfrm>
          <a:prstGeom prst="rect"/>
        </p:spPr>
        <p:txBody>
          <a:bodyPr bIns="0" lIns="0" rIns="0" rtlCol="0" tIns="13335" vert="horz" wrap="square">
            <a:spAutoFit/>
          </a:bodyPr>
          <a:p>
            <a:pPr marL="12700">
              <a:lnSpc>
                <a:spcPct val="100000"/>
              </a:lnSpc>
              <a:spcBef>
                <a:spcPts val="105"/>
              </a:spcBef>
            </a:pPr>
            <a:r>
              <a:rPr dirty="0"/>
              <a:t>R</a:t>
            </a:r>
            <a:r>
              <a:rPr dirty="0" spc="-40"/>
              <a:t>E</a:t>
            </a:r>
            <a:r>
              <a:rPr dirty="0" spc="15"/>
              <a:t>S</a:t>
            </a:r>
            <a:r>
              <a:rPr dirty="0" spc="-30"/>
              <a:t>U</a:t>
            </a:r>
            <a:r>
              <a:rPr dirty="0" spc="-405"/>
              <a:t>L</a:t>
            </a:r>
            <a:r>
              <a:rPr dirty="0"/>
              <a:t>TS</a:t>
            </a:r>
          </a:p>
        </p:txBody>
      </p:sp>
      <p:sp>
        <p:nvSpPr>
          <p:cNvPr id="1048681" name="object 9"/>
          <p:cNvSpPr txBox="1"/>
          <p:nvPr/>
        </p:nvSpPr>
        <p:spPr>
          <a:xfrm>
            <a:off x="11277218" y="6473337"/>
            <a:ext cx="228600"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z="1100" spc="10">
                <a:solidFill>
                  <a:srgbClr val="2D936B"/>
                </a:solidFill>
                <a:latin typeface="Trebuchet MS"/>
                <a:cs typeface="Trebuchet MS"/>
              </a:rPr>
              <a:t>11</a:t>
            </a:fld>
            <a:endParaRPr sz="1100">
              <a:latin typeface="Trebuchet MS"/>
              <a:cs typeface="Trebuchet MS"/>
            </a:endParaRPr>
          </a:p>
        </p:txBody>
      </p:sp>
      <p:pic>
        <p:nvPicPr>
          <p:cNvPr id="2097168" name=""/>
          <p:cNvPicPr>
            <a:picLocks/>
          </p:cNvPicPr>
          <p:nvPr/>
        </p:nvPicPr>
        <p:blipFill>
          <a:blip xmlns:r="http://schemas.openxmlformats.org/officeDocument/2006/relationships" r:embed="rId2"/>
          <a:stretch>
            <a:fillRect/>
          </a:stretch>
        </p:blipFill>
        <p:spPr>
          <a:xfrm rot="0">
            <a:off x="-293940" y="1315206"/>
            <a:ext cx="12604475" cy="6858000"/>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82" name="Title 1"/>
          <p:cNvSpPr>
            <a:spLocks noGrp="1"/>
          </p:cNvSpPr>
          <p:nvPr>
            <p:ph type="title"/>
          </p:nvPr>
        </p:nvSpPr>
        <p:spPr>
          <a:xfrm>
            <a:off x="755332" y="385444"/>
            <a:ext cx="10681335" cy="584201"/>
          </a:xfrm>
        </p:spPr>
        <p:txBody>
          <a:bodyPr/>
          <a:p>
            <a:r>
              <a:rPr dirty="0" lang="en-US">
                <a:latin typeface="Times New Roman" panose="02020603050405020304" pitchFamily="18" charset="0"/>
                <a:cs typeface="Times New Roman" panose="02020603050405020304" pitchFamily="18" charset="0"/>
              </a:rPr>
              <a:t>conclusion</a:t>
            </a:r>
            <a:endParaRPr dirty="0" lang="en-IN">
              <a:latin typeface="Times New Roman" panose="02020603050405020304" pitchFamily="18" charset="0"/>
              <a:cs typeface="Times New Roman" panose="02020603050405020304" pitchFamily="18" charset="0"/>
            </a:endParaRPr>
          </a:p>
        </p:txBody>
      </p:sp>
      <p:sp>
        <p:nvSpPr>
          <p:cNvPr id="1048712" name=""/>
          <p:cNvSpPr txBox="1"/>
          <p:nvPr/>
        </p:nvSpPr>
        <p:spPr>
          <a:xfrm>
            <a:off x="755332" y="1568937"/>
            <a:ext cx="7770963" cy="4841239"/>
          </a:xfrm>
          <a:prstGeom prst="rect"/>
        </p:spPr>
        <p:txBody>
          <a:bodyPr rtlCol="0" wrap="square">
            <a:spAutoFit/>
          </a:bodyPr>
          <a:p>
            <a:r>
              <a:rPr sz="3600" lang="en-GB">
                <a:solidFill>
                  <a:srgbClr val="000000"/>
                </a:solidFill>
              </a:rPr>
              <a:t>Visualizing employee attendance trends with Excel charts allows for a straightforward analysis of attendance patterns over time. By leveraging Excel’s charting tools, such as line graphs or bar charts, you can effectively track key metrics, identify trends, and spot any anomalies in attendance data. This visual approach simplifies complex data, making it easier to interpret and use for informed decision-making. Consequently, it enhances workforce management by providing clear insights into attendance behaviors and helping forecast future staffing needs.</a:t>
            </a:r>
            <a:endParaRPr sz="2800" lang="en-GB">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26" name=""/>
        <p:cNvGrpSpPr/>
        <p:nvPr/>
      </p:nvGrpSpPr>
      <p:grpSpPr>
        <a:xfrm>
          <a:off x="0" y="0"/>
          <a:ext cx="0" cy="0"/>
          <a:chOff x="0" y="0"/>
          <a:chExt cx="0" cy="0"/>
        </a:xfrm>
      </p:grpSpPr>
      <p:sp>
        <p:nvSpPr>
          <p:cNvPr id="1048610" name="object 2"/>
          <p:cNvSpPr/>
          <p:nvPr/>
        </p:nvSpPr>
        <p:spPr>
          <a:xfrm>
            <a:off x="0" y="0"/>
            <a:ext cx="12192000" cy="6858000"/>
          </a:xfrm>
          <a:custGeom>
            <a:avLst/>
            <a:ah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bIns="0" lIns="0" rIns="0" rtlCol="0" tIns="0" wrap="square"/>
          <a:p>
            <a:endParaRPr dirty="0">
              <a:latin typeface="Times New Roman" panose="02020603050405020304" pitchFamily="18" charset="0"/>
              <a:cs typeface="Times New Roman" panose="02020603050405020304" pitchFamily="18" charset="0"/>
            </a:endParaRPr>
          </a:p>
        </p:txBody>
      </p:sp>
      <p:grpSp>
        <p:nvGrpSpPr>
          <p:cNvPr id="27" name="object 3"/>
          <p:cNvGrpSpPr/>
          <p:nvPr/>
        </p:nvGrpSpPr>
        <p:grpSpPr>
          <a:xfrm>
            <a:off x="7443849" y="0"/>
            <a:ext cx="4752975" cy="6863080"/>
            <a:chOff x="7443849" y="0"/>
            <a:chExt cx="4752975" cy="6863080"/>
          </a:xfrm>
        </p:grpSpPr>
        <p:sp>
          <p:nvSpPr>
            <p:cNvPr id="1048611" name="object 4"/>
            <p:cNvSpPr/>
            <p:nvPr/>
          </p:nvSpPr>
          <p:spPr>
            <a:xfrm>
              <a:off x="9377426" y="4825"/>
              <a:ext cx="1218565" cy="6853555"/>
            </a:xfrm>
            <a:custGeom>
              <a:avLst/>
              <a:ahLst/>
              <a:rect l="l" t="t" r="r" b="b"/>
              <a:pathLst>
                <a:path w="1218565" h="6853555">
                  <a:moveTo>
                    <a:pt x="0" y="0"/>
                  </a:moveTo>
                  <a:lnTo>
                    <a:pt x="1218352" y="6853171"/>
                  </a:lnTo>
                </a:path>
              </a:pathLst>
            </a:custGeom>
            <a:ln w="9525">
              <a:solidFill>
                <a:srgbClr val="5FCAEE"/>
              </a:solidFill>
            </a:ln>
          </p:spPr>
          <p:txBody>
            <a:bodyPr bIns="0" lIns="0" rIns="0" rtlCol="0" tIns="0" wrap="square"/>
            <a:p/>
          </p:txBody>
        </p:sp>
        <p:sp>
          <p:nvSpPr>
            <p:cNvPr id="1048612" name="object 5"/>
            <p:cNvSpPr/>
            <p:nvPr/>
          </p:nvSpPr>
          <p:spPr>
            <a:xfrm>
              <a:off x="7448612" y="3694896"/>
              <a:ext cx="4743450" cy="3163570"/>
            </a:xfrm>
            <a:custGeom>
              <a:avLst/>
              <a:ahLst/>
              <a:rect l="l" t="t" r="r" b="b"/>
              <a:pathLst>
                <a:path w="4743450" h="3163570">
                  <a:moveTo>
                    <a:pt x="4743387" y="0"/>
                  </a:moveTo>
                  <a:lnTo>
                    <a:pt x="0" y="3163101"/>
                  </a:lnTo>
                </a:path>
              </a:pathLst>
            </a:custGeom>
            <a:ln w="9525">
              <a:solidFill>
                <a:srgbClr val="5FCAEE"/>
              </a:solidFill>
            </a:ln>
          </p:spPr>
          <p:txBody>
            <a:bodyPr bIns="0" lIns="0" rIns="0" rtlCol="0" tIns="0" wrap="square"/>
            <a:p/>
          </p:txBody>
        </p:sp>
        <p:sp>
          <p:nvSpPr>
            <p:cNvPr id="1048613" name="object 6"/>
            <p:cNvSpPr/>
            <p:nvPr/>
          </p:nvSpPr>
          <p:spPr>
            <a:xfrm>
              <a:off x="9182100" y="0"/>
              <a:ext cx="3009900" cy="6858000"/>
            </a:xfrm>
            <a:custGeom>
              <a:avLst/>
              <a:ah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bIns="0" lIns="0" rIns="0" rtlCol="0" tIns="0" wrap="square"/>
            <a:p/>
          </p:txBody>
        </p:sp>
        <p:sp>
          <p:nvSpPr>
            <p:cNvPr id="1048614" name="object 7"/>
            <p:cNvSpPr/>
            <p:nvPr/>
          </p:nvSpPr>
          <p:spPr>
            <a:xfrm>
              <a:off x="9602878" y="0"/>
              <a:ext cx="2589530" cy="6858000"/>
            </a:xfrm>
            <a:custGeom>
              <a:avLst/>
              <a:ah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bIns="0" lIns="0" rIns="0" rtlCol="0" tIns="0" wrap="square"/>
            <a:p/>
          </p:txBody>
        </p:sp>
        <p:sp>
          <p:nvSpPr>
            <p:cNvPr id="1048615" name="object 8"/>
            <p:cNvSpPr/>
            <p:nvPr/>
          </p:nvSpPr>
          <p:spPr>
            <a:xfrm>
              <a:off x="8934450" y="3048000"/>
              <a:ext cx="3257550" cy="3810000"/>
            </a:xfrm>
            <a:custGeom>
              <a:avLst/>
              <a:ah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bIns="0" lIns="0" rIns="0" rtlCol="0" tIns="0" wrap="square"/>
            <a:p/>
          </p:txBody>
        </p:sp>
        <p:sp>
          <p:nvSpPr>
            <p:cNvPr id="1048616" name="object 9"/>
            <p:cNvSpPr/>
            <p:nvPr/>
          </p:nvSpPr>
          <p:spPr>
            <a:xfrm>
              <a:off x="9337930" y="0"/>
              <a:ext cx="2854325" cy="6858000"/>
            </a:xfrm>
            <a:custGeom>
              <a:avLst/>
              <a:ah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bIns="0" lIns="0" rIns="0" rtlCol="0" tIns="0" wrap="square"/>
            <a:p/>
          </p:txBody>
        </p:sp>
        <p:sp>
          <p:nvSpPr>
            <p:cNvPr id="1048617" name="object 10"/>
            <p:cNvSpPr/>
            <p:nvPr/>
          </p:nvSpPr>
          <p:spPr>
            <a:xfrm>
              <a:off x="10896600" y="0"/>
              <a:ext cx="1295400" cy="6858000"/>
            </a:xfrm>
            <a:custGeom>
              <a:avLst/>
              <a:ah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bIns="0" lIns="0" rIns="0" rtlCol="0" tIns="0" wrap="square"/>
            <a:p/>
          </p:txBody>
        </p:sp>
        <p:sp>
          <p:nvSpPr>
            <p:cNvPr id="1048618" name="object 11"/>
            <p:cNvSpPr/>
            <p:nvPr/>
          </p:nvSpPr>
          <p:spPr>
            <a:xfrm>
              <a:off x="10936247" y="0"/>
              <a:ext cx="1256030" cy="6858000"/>
            </a:xfrm>
            <a:custGeom>
              <a:avLst/>
              <a:ah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bIns="0" lIns="0" rIns="0" rtlCol="0" tIns="0" wrap="square"/>
            <a:p/>
          </p:txBody>
        </p:sp>
        <p:sp>
          <p:nvSpPr>
            <p:cNvPr id="1048619" name="object 12"/>
            <p:cNvSpPr/>
            <p:nvPr/>
          </p:nvSpPr>
          <p:spPr>
            <a:xfrm>
              <a:off x="10372725" y="3590925"/>
              <a:ext cx="1819275" cy="3267075"/>
            </a:xfrm>
            <a:custGeom>
              <a:avLst/>
              <a:ah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bIns="0" lIns="0" rIns="0" rtlCol="0" tIns="0" wrap="square"/>
            <a:p/>
          </p:txBody>
        </p:sp>
      </p:grpSp>
      <p:sp>
        <p:nvSpPr>
          <p:cNvPr id="1048620" name="object 13"/>
          <p:cNvSpPr/>
          <p:nvPr/>
        </p:nvSpPr>
        <p:spPr>
          <a:xfrm>
            <a:off x="0" y="4010025"/>
            <a:ext cx="447675" cy="2847975"/>
          </a:xfrm>
          <a:custGeom>
            <a:avLst/>
            <a:ah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bIns="0" lIns="0" rIns="0" rtlCol="0" tIns="0" wrap="square"/>
          <a:p/>
        </p:txBody>
      </p:sp>
      <p:sp>
        <p:nvSpPr>
          <p:cNvPr id="1048621" name="object 14"/>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22" name="object 15"/>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23" name="object 16"/>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sp>
        <p:nvSpPr>
          <p:cNvPr id="1048624" name="object 17"/>
          <p:cNvSpPr txBox="1">
            <a:spLocks noGrp="1"/>
          </p:cNvSpPr>
          <p:nvPr>
            <p:ph type="title"/>
          </p:nvPr>
        </p:nvSpPr>
        <p:spPr>
          <a:xfrm>
            <a:off x="739775" y="829627"/>
            <a:ext cx="3909695" cy="511810"/>
          </a:xfrm>
          <a:prstGeom prst="rect"/>
        </p:spPr>
        <p:txBody>
          <a:bodyPr bIns="0" lIns="0" rIns="0" rtlCol="0" tIns="16510" vert="horz" wrap="square">
            <a:spAutoFit/>
          </a:bodyPr>
          <a:p>
            <a:pPr marL="12700">
              <a:lnSpc>
                <a:spcPct val="100000"/>
              </a:lnSpc>
              <a:spcBef>
                <a:spcPts val="130"/>
              </a:spcBef>
            </a:pPr>
            <a:r>
              <a:rPr dirty="0" sz="4250" spc="5"/>
              <a:t>PROJECT</a:t>
            </a:r>
            <a:r>
              <a:rPr dirty="0" sz="4250" spc="-85"/>
              <a:t> </a:t>
            </a:r>
            <a:r>
              <a:rPr dirty="0" sz="4250" spc="25"/>
              <a:t>TITLE</a:t>
            </a:r>
            <a:endParaRPr sz="4250"/>
          </a:p>
        </p:txBody>
      </p:sp>
      <p:grpSp>
        <p:nvGrpSpPr>
          <p:cNvPr id="28" name="object 18"/>
          <p:cNvGrpSpPr/>
          <p:nvPr/>
        </p:nvGrpSpPr>
        <p:grpSpPr>
          <a:xfrm>
            <a:off x="466725" y="6410325"/>
            <a:ext cx="3705225" cy="295275"/>
            <a:chOff x="466725" y="6410325"/>
            <a:chExt cx="3705225" cy="295275"/>
          </a:xfrm>
        </p:grpSpPr>
        <p:pic>
          <p:nvPicPr>
            <p:cNvPr id="2097153" name="object 19"/>
            <p:cNvPicPr>
              <a:picLocks/>
            </p:cNvPicPr>
            <p:nvPr/>
          </p:nvPicPr>
          <p:blipFill>
            <a:blip xmlns:r="http://schemas.openxmlformats.org/officeDocument/2006/relationships" r:embed="rId1" cstate="print"/>
            <a:stretch>
              <a:fillRect/>
            </a:stretch>
          </p:blipFill>
          <p:spPr>
            <a:xfrm>
              <a:off x="676275" y="6467475"/>
              <a:ext cx="2143125" cy="200025"/>
            </a:xfrm>
            <a:prstGeom prst="rect"/>
          </p:spPr>
        </p:pic>
        <p:pic>
          <p:nvPicPr>
            <p:cNvPr id="2097154" name="object 20"/>
            <p:cNvPicPr>
              <a:picLocks/>
            </p:cNvPicPr>
            <p:nvPr/>
          </p:nvPicPr>
          <p:blipFill>
            <a:blip xmlns:r="http://schemas.openxmlformats.org/officeDocument/2006/relationships" r:embed="rId2" cstate="print"/>
            <a:stretch>
              <a:fillRect/>
            </a:stretch>
          </p:blipFill>
          <p:spPr>
            <a:xfrm>
              <a:off x="466725" y="6410325"/>
              <a:ext cx="3705225" cy="295275"/>
            </a:xfrm>
            <a:prstGeom prst="rect"/>
          </p:spPr>
        </p:pic>
      </p:grpSp>
      <p:sp>
        <p:nvSpPr>
          <p:cNvPr id="1048625" name="object 22"/>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2</a:t>
            </a:fld>
            <a:endParaRPr dirty="0" spc="10"/>
          </a:p>
        </p:txBody>
      </p:sp>
      <p:sp>
        <p:nvSpPr>
          <p:cNvPr id="1048626" name="TextBox 22"/>
          <p:cNvSpPr txBox="1"/>
          <p:nvPr/>
        </p:nvSpPr>
        <p:spPr>
          <a:xfrm>
            <a:off x="1217522" y="2123271"/>
            <a:ext cx="8593228" cy="1158240"/>
          </a:xfrm>
          <a:prstGeom prst="rect"/>
          <a:noFill/>
        </p:spPr>
        <p:txBody>
          <a:bodyPr rtlCol="0" wrap="square">
            <a:spAutoFit/>
          </a:bodyPr>
          <a:p>
            <a:r>
              <a:rPr altLang="en-GB" b="1" dirty="0" sz="4400" lang="en-US">
                <a:solidFill>
                  <a:srgbClr val="0F0F0F"/>
                </a:solidFill>
                <a:latin typeface="Times New Roman" panose="02020603050405020304" pitchFamily="18" charset="0"/>
                <a:cs typeface="Times New Roman" panose="02020603050405020304" pitchFamily="18" charset="0"/>
              </a:rPr>
              <a:t>Visualizing Employee Attendance Trends </a:t>
            </a:r>
            <a:endParaRPr dirty="0" sz="2800" lang="en-IN">
              <a:solidFill>
                <a:srgbClr val="7030A0"/>
              </a:solidFill>
              <a:latin typeface="Times New Roman" panose="02020603050405020304" pitchFamily="18" charset="0"/>
              <a:cs typeface="Times New Roman" panose="02020603050405020304" pitchFamily="18" charset="0"/>
            </a:endParaRPr>
          </a:p>
          <a:p>
            <a:r>
              <a:rPr altLang="en-GB" b="1" dirty="0" sz="4400" lang="en-US">
                <a:solidFill>
                  <a:srgbClr val="0F0F0F"/>
                </a:solidFill>
                <a:latin typeface="Times New Roman" panose="02020603050405020304" pitchFamily="18" charset="0"/>
                <a:cs typeface="Times New Roman" panose="02020603050405020304" pitchFamily="18" charset="0"/>
              </a:rPr>
              <a:t>with Excel Charts</a:t>
            </a:r>
            <a:endParaRPr dirty="0" sz="2800" lang="en-IN">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29" name=""/>
        <p:cNvGrpSpPr/>
        <p:nvPr/>
      </p:nvGrpSpPr>
      <p:grpSpPr>
        <a:xfrm>
          <a:off x="0" y="0"/>
          <a:ext cx="0" cy="0"/>
          <a:chOff x="0" y="0"/>
          <a:chExt cx="0" cy="0"/>
        </a:xfrm>
      </p:grpSpPr>
      <p:sp>
        <p:nvSpPr>
          <p:cNvPr id="1048627" name="object 2"/>
          <p:cNvSpPr/>
          <p:nvPr/>
        </p:nvSpPr>
        <p:spPr>
          <a:xfrm>
            <a:off x="-76200" y="28579"/>
            <a:ext cx="12481713" cy="6858000"/>
          </a:xfrm>
          <a:custGeom>
            <a:avLst/>
            <a:ah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bIns="0" lIns="0" rIns="0" rtlCol="0" tIns="0" wrap="square"/>
          <a:p>
            <a:endParaRPr dirty="0"/>
          </a:p>
        </p:txBody>
      </p:sp>
      <p:grpSp>
        <p:nvGrpSpPr>
          <p:cNvPr id="30" name="object 3"/>
          <p:cNvGrpSpPr/>
          <p:nvPr/>
        </p:nvGrpSpPr>
        <p:grpSpPr>
          <a:xfrm>
            <a:off x="7443849" y="0"/>
            <a:ext cx="4752975" cy="6863080"/>
            <a:chOff x="7443849" y="0"/>
            <a:chExt cx="4752975" cy="6863080"/>
          </a:xfrm>
        </p:grpSpPr>
        <p:sp>
          <p:nvSpPr>
            <p:cNvPr id="1048628" name="object 4"/>
            <p:cNvSpPr/>
            <p:nvPr/>
          </p:nvSpPr>
          <p:spPr>
            <a:xfrm>
              <a:off x="9377426" y="4825"/>
              <a:ext cx="1218565" cy="6853555"/>
            </a:xfrm>
            <a:custGeom>
              <a:avLst/>
              <a:ahLst/>
              <a:rect l="l" t="t" r="r" b="b"/>
              <a:pathLst>
                <a:path w="1218565" h="6853555">
                  <a:moveTo>
                    <a:pt x="0" y="0"/>
                  </a:moveTo>
                  <a:lnTo>
                    <a:pt x="1218352" y="6853171"/>
                  </a:lnTo>
                </a:path>
              </a:pathLst>
            </a:custGeom>
            <a:ln w="9525">
              <a:solidFill>
                <a:srgbClr val="5FCAEE"/>
              </a:solidFill>
            </a:ln>
          </p:spPr>
          <p:txBody>
            <a:bodyPr bIns="0" lIns="0" rIns="0" rtlCol="0" tIns="0" wrap="square"/>
            <a:p/>
          </p:txBody>
        </p:sp>
        <p:sp>
          <p:nvSpPr>
            <p:cNvPr id="1048629" name="object 5"/>
            <p:cNvSpPr/>
            <p:nvPr/>
          </p:nvSpPr>
          <p:spPr>
            <a:xfrm>
              <a:off x="7448612" y="3694896"/>
              <a:ext cx="4743450" cy="3163570"/>
            </a:xfrm>
            <a:custGeom>
              <a:avLst/>
              <a:ahLst/>
              <a:rect l="l" t="t" r="r" b="b"/>
              <a:pathLst>
                <a:path w="4743450" h="3163570">
                  <a:moveTo>
                    <a:pt x="4743387" y="0"/>
                  </a:moveTo>
                  <a:lnTo>
                    <a:pt x="0" y="3163101"/>
                  </a:lnTo>
                </a:path>
              </a:pathLst>
            </a:custGeom>
            <a:ln w="9525">
              <a:solidFill>
                <a:srgbClr val="5FCAEE"/>
              </a:solidFill>
            </a:ln>
          </p:spPr>
          <p:txBody>
            <a:bodyPr bIns="0" lIns="0" rIns="0" rtlCol="0" tIns="0" wrap="square"/>
            <a:p/>
          </p:txBody>
        </p:sp>
        <p:sp>
          <p:nvSpPr>
            <p:cNvPr id="1048630" name="object 6"/>
            <p:cNvSpPr/>
            <p:nvPr/>
          </p:nvSpPr>
          <p:spPr>
            <a:xfrm>
              <a:off x="9182100" y="0"/>
              <a:ext cx="3009900" cy="6858000"/>
            </a:xfrm>
            <a:custGeom>
              <a:avLst/>
              <a:ah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bIns="0" lIns="0" rIns="0" rtlCol="0" tIns="0" wrap="square"/>
            <a:p/>
          </p:txBody>
        </p:sp>
        <p:sp>
          <p:nvSpPr>
            <p:cNvPr id="1048631" name="object 7"/>
            <p:cNvSpPr/>
            <p:nvPr/>
          </p:nvSpPr>
          <p:spPr>
            <a:xfrm>
              <a:off x="9602878" y="0"/>
              <a:ext cx="2589530" cy="6858000"/>
            </a:xfrm>
            <a:custGeom>
              <a:avLst/>
              <a:ah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bIns="0" lIns="0" rIns="0" rtlCol="0" tIns="0" wrap="square"/>
            <a:p/>
          </p:txBody>
        </p:sp>
        <p:sp>
          <p:nvSpPr>
            <p:cNvPr id="1048632" name="object 8"/>
            <p:cNvSpPr/>
            <p:nvPr/>
          </p:nvSpPr>
          <p:spPr>
            <a:xfrm>
              <a:off x="8934450" y="3048000"/>
              <a:ext cx="3257550" cy="3810000"/>
            </a:xfrm>
            <a:custGeom>
              <a:avLst/>
              <a:ah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bIns="0" lIns="0" rIns="0" rtlCol="0" tIns="0" wrap="square"/>
            <a:p/>
          </p:txBody>
        </p:sp>
        <p:sp>
          <p:nvSpPr>
            <p:cNvPr id="1048633" name="object 9"/>
            <p:cNvSpPr/>
            <p:nvPr/>
          </p:nvSpPr>
          <p:spPr>
            <a:xfrm>
              <a:off x="9337930" y="0"/>
              <a:ext cx="2854325" cy="6858000"/>
            </a:xfrm>
            <a:custGeom>
              <a:avLst/>
              <a:ah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bIns="0" lIns="0" rIns="0" rtlCol="0" tIns="0" wrap="square"/>
            <a:p/>
          </p:txBody>
        </p:sp>
        <p:sp>
          <p:nvSpPr>
            <p:cNvPr id="1048634" name="object 10"/>
            <p:cNvSpPr/>
            <p:nvPr/>
          </p:nvSpPr>
          <p:spPr>
            <a:xfrm>
              <a:off x="10896600" y="0"/>
              <a:ext cx="1295400" cy="6858000"/>
            </a:xfrm>
            <a:custGeom>
              <a:avLst/>
              <a:ah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bIns="0" lIns="0" rIns="0" rtlCol="0" tIns="0" wrap="square"/>
            <a:p/>
          </p:txBody>
        </p:sp>
        <p:sp>
          <p:nvSpPr>
            <p:cNvPr id="1048635" name="object 11"/>
            <p:cNvSpPr/>
            <p:nvPr/>
          </p:nvSpPr>
          <p:spPr>
            <a:xfrm>
              <a:off x="10936247" y="0"/>
              <a:ext cx="1256030" cy="6858000"/>
            </a:xfrm>
            <a:custGeom>
              <a:avLst/>
              <a:ah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bIns="0" lIns="0" rIns="0" rtlCol="0" tIns="0" wrap="square"/>
            <a:p/>
          </p:txBody>
        </p:sp>
        <p:sp>
          <p:nvSpPr>
            <p:cNvPr id="1048636" name="object 12"/>
            <p:cNvSpPr/>
            <p:nvPr/>
          </p:nvSpPr>
          <p:spPr>
            <a:xfrm>
              <a:off x="10372725" y="3590925"/>
              <a:ext cx="1819275" cy="3267075"/>
            </a:xfrm>
            <a:custGeom>
              <a:avLst/>
              <a:ah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bIns="0" lIns="0" rIns="0" rtlCol="0" tIns="0" wrap="square"/>
            <a:p/>
          </p:txBody>
        </p:sp>
      </p:grpSp>
      <p:sp>
        <p:nvSpPr>
          <p:cNvPr id="1048637" name="object 13"/>
          <p:cNvSpPr/>
          <p:nvPr/>
        </p:nvSpPr>
        <p:spPr>
          <a:xfrm>
            <a:off x="0" y="4010025"/>
            <a:ext cx="447675" cy="2847975"/>
          </a:xfrm>
          <a:custGeom>
            <a:avLst/>
            <a:ah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bIns="0" lIns="0" rIns="0" rtlCol="0" tIns="0" wrap="square"/>
          <a:p/>
        </p:txBody>
      </p:sp>
      <p:sp>
        <p:nvSpPr>
          <p:cNvPr id="1048638" name="object 14"/>
          <p:cNvSpPr txBox="1"/>
          <p:nvPr/>
        </p:nvSpPr>
        <p:spPr>
          <a:xfrm>
            <a:off x="752475" y="6486037"/>
            <a:ext cx="1773555" cy="166370"/>
          </a:xfrm>
          <a:prstGeom prst="rect"/>
        </p:spPr>
        <p:txBody>
          <a:bodyPr bIns="0" lIns="0" rIns="0" rtlCol="0" tIns="0" vert="horz" wrap="square">
            <a:spAutoFit/>
          </a:bodyPr>
          <a:p>
            <a:pPr>
              <a:lnSpc>
                <a:spcPts val="1275"/>
              </a:lnSpc>
            </a:pPr>
            <a:r>
              <a:rPr dirty="0" sz="1100" spc="20">
                <a:solidFill>
                  <a:srgbClr val="2D83C3"/>
                </a:solidFill>
                <a:latin typeface="Trebuchet MS"/>
                <a:cs typeface="Trebuchet MS"/>
              </a:rPr>
              <a:t>3/21/202</a:t>
            </a:r>
            <a:r>
              <a:rPr dirty="0" sz="1100" spc="10">
                <a:solidFill>
                  <a:srgbClr val="2D83C3"/>
                </a:solidFill>
                <a:latin typeface="Trebuchet MS"/>
                <a:cs typeface="Trebuchet MS"/>
              </a:rPr>
              <a:t>4</a:t>
            </a:r>
            <a:r>
              <a:rPr dirty="0" sz="1100">
                <a:solidFill>
                  <a:srgbClr val="2D83C3"/>
                </a:solidFill>
                <a:latin typeface="Trebuchet MS"/>
                <a:cs typeface="Trebuchet MS"/>
              </a:rPr>
              <a:t> </a:t>
            </a:r>
            <a:r>
              <a:rPr dirty="0" sz="1100" spc="130">
                <a:solidFill>
                  <a:srgbClr val="2D83C3"/>
                </a:solidFill>
                <a:latin typeface="Trebuchet MS"/>
                <a:cs typeface="Trebuchet MS"/>
              </a:rPr>
              <a:t> </a:t>
            </a:r>
            <a:r>
              <a:rPr b="1" dirty="0" sz="1100" spc="50">
                <a:solidFill>
                  <a:srgbClr val="2D83C3"/>
                </a:solidFill>
                <a:latin typeface="Trebuchet MS"/>
                <a:cs typeface="Trebuchet MS"/>
              </a:rPr>
              <a:t>A</a:t>
            </a:r>
            <a:r>
              <a:rPr b="1" dirty="0" sz="1100" spc="15">
                <a:solidFill>
                  <a:srgbClr val="2D83C3"/>
                </a:solidFill>
                <a:latin typeface="Trebuchet MS"/>
                <a:cs typeface="Trebuchet MS"/>
              </a:rPr>
              <a:t>nnu</a:t>
            </a:r>
            <a:r>
              <a:rPr b="1" dirty="0" sz="1100" spc="10">
                <a:solidFill>
                  <a:srgbClr val="2D83C3"/>
                </a:solidFill>
                <a:latin typeface="Trebuchet MS"/>
                <a:cs typeface="Trebuchet MS"/>
              </a:rPr>
              <a:t>al</a:t>
            </a:r>
            <a:r>
              <a:rPr b="1" dirty="0" sz="1100" spc="-140">
                <a:solidFill>
                  <a:srgbClr val="2D83C3"/>
                </a:solidFill>
                <a:latin typeface="Trebuchet MS"/>
                <a:cs typeface="Trebuchet MS"/>
              </a:rPr>
              <a:t> </a:t>
            </a:r>
            <a:r>
              <a:rPr b="1" dirty="0" sz="1100">
                <a:solidFill>
                  <a:srgbClr val="2D83C3"/>
                </a:solidFill>
                <a:latin typeface="Trebuchet MS"/>
                <a:cs typeface="Trebuchet MS"/>
              </a:rPr>
              <a:t>R</a:t>
            </a:r>
            <a:r>
              <a:rPr b="1" dirty="0" sz="1100" spc="35">
                <a:solidFill>
                  <a:srgbClr val="2D83C3"/>
                </a:solidFill>
                <a:latin typeface="Trebuchet MS"/>
                <a:cs typeface="Trebuchet MS"/>
              </a:rPr>
              <a:t>e</a:t>
            </a:r>
            <a:r>
              <a:rPr b="1" dirty="0" sz="1100" spc="90">
                <a:solidFill>
                  <a:srgbClr val="2D83C3"/>
                </a:solidFill>
                <a:latin typeface="Trebuchet MS"/>
                <a:cs typeface="Trebuchet MS"/>
              </a:rPr>
              <a:t>v</a:t>
            </a:r>
            <a:r>
              <a:rPr b="1" dirty="0" sz="1100" spc="-35">
                <a:solidFill>
                  <a:srgbClr val="2D83C3"/>
                </a:solidFill>
                <a:latin typeface="Trebuchet MS"/>
                <a:cs typeface="Trebuchet MS"/>
              </a:rPr>
              <a:t>i</a:t>
            </a:r>
            <a:r>
              <a:rPr b="1" dirty="0" sz="1100" spc="35">
                <a:solidFill>
                  <a:srgbClr val="2D83C3"/>
                </a:solidFill>
                <a:latin typeface="Trebuchet MS"/>
                <a:cs typeface="Trebuchet MS"/>
              </a:rPr>
              <a:t>e</a:t>
            </a:r>
            <a:r>
              <a:rPr b="1" dirty="0" sz="1100" spc="15">
                <a:solidFill>
                  <a:srgbClr val="2D83C3"/>
                </a:solidFill>
                <a:latin typeface="Trebuchet MS"/>
                <a:cs typeface="Trebuchet MS"/>
              </a:rPr>
              <a:t>w</a:t>
            </a:r>
            <a:endParaRPr sz="1100">
              <a:latin typeface="Trebuchet MS"/>
              <a:cs typeface="Trebuchet MS"/>
            </a:endParaRPr>
          </a:p>
        </p:txBody>
      </p:sp>
      <p:sp>
        <p:nvSpPr>
          <p:cNvPr id="1048639" name="object 15"/>
          <p:cNvSpPr/>
          <p:nvPr/>
        </p:nvSpPr>
        <p:spPr>
          <a:xfrm>
            <a:off x="7362825" y="447675"/>
            <a:ext cx="361950" cy="361950"/>
          </a:xfrm>
          <a:custGeom>
            <a:avLst/>
            <a:ah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bIns="0" lIns="0" rIns="0" rtlCol="0" tIns="0" wrap="square"/>
          <a:p/>
        </p:txBody>
      </p:sp>
      <p:sp>
        <p:nvSpPr>
          <p:cNvPr id="1048640" name="object 16"/>
          <p:cNvSpPr/>
          <p:nvPr/>
        </p:nvSpPr>
        <p:spPr>
          <a:xfrm>
            <a:off x="11010900" y="5610225"/>
            <a:ext cx="647700" cy="647700"/>
          </a:xfrm>
          <a:custGeom>
            <a:avLst/>
            <a:ah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bIns="0" lIns="0" rIns="0" rtlCol="0" tIns="0" wrap="square"/>
          <a:p/>
        </p:txBody>
      </p:sp>
      <p:pic>
        <p:nvPicPr>
          <p:cNvPr id="2097155" name="object 17"/>
          <p:cNvPicPr>
            <a:picLocks/>
          </p:cNvPicPr>
          <p:nvPr/>
        </p:nvPicPr>
        <p:blipFill>
          <a:blip xmlns:r="http://schemas.openxmlformats.org/officeDocument/2006/relationships" r:embed="rId1" cstate="print"/>
          <a:stretch>
            <a:fillRect/>
          </a:stretch>
        </p:blipFill>
        <p:spPr>
          <a:xfrm>
            <a:off x="10687050" y="6134100"/>
            <a:ext cx="247650" cy="247650"/>
          </a:xfrm>
          <a:prstGeom prst="rect"/>
        </p:spPr>
      </p:pic>
      <p:grpSp>
        <p:nvGrpSpPr>
          <p:cNvPr id="31" name="object 18"/>
          <p:cNvGrpSpPr/>
          <p:nvPr/>
        </p:nvGrpSpPr>
        <p:grpSpPr>
          <a:xfrm>
            <a:off x="47625" y="3819523"/>
            <a:ext cx="4124325" cy="3009900"/>
            <a:chOff x="47625" y="3819523"/>
            <a:chExt cx="4124325" cy="3009900"/>
          </a:xfrm>
        </p:grpSpPr>
        <p:pic>
          <p:nvPicPr>
            <p:cNvPr id="2097156" name="object 19"/>
            <p:cNvPicPr>
              <a:picLocks/>
            </p:cNvPicPr>
            <p:nvPr/>
          </p:nvPicPr>
          <p:blipFill>
            <a:blip xmlns:r="http://schemas.openxmlformats.org/officeDocument/2006/relationships" r:embed="rId2" cstate="print"/>
            <a:stretch>
              <a:fillRect/>
            </a:stretch>
          </p:blipFill>
          <p:spPr>
            <a:xfrm>
              <a:off x="466725" y="6410325"/>
              <a:ext cx="3705225" cy="295275"/>
            </a:xfrm>
            <a:prstGeom prst="rect"/>
          </p:spPr>
        </p:pic>
        <p:pic>
          <p:nvPicPr>
            <p:cNvPr id="2097157" name="object 20"/>
            <p:cNvPicPr>
              <a:picLocks/>
            </p:cNvPicPr>
            <p:nvPr/>
          </p:nvPicPr>
          <p:blipFill>
            <a:blip xmlns:r="http://schemas.openxmlformats.org/officeDocument/2006/relationships" r:embed="rId3" cstate="print"/>
            <a:stretch>
              <a:fillRect/>
            </a:stretch>
          </p:blipFill>
          <p:spPr>
            <a:xfrm>
              <a:off x="47625" y="3819523"/>
              <a:ext cx="1733550" cy="3009898"/>
            </a:xfrm>
            <a:prstGeom prst="rect"/>
          </p:spPr>
        </p:pic>
      </p:grpSp>
      <p:sp>
        <p:nvSpPr>
          <p:cNvPr id="1048641" name="object 21"/>
          <p:cNvSpPr txBox="1">
            <a:spLocks noGrp="1"/>
          </p:cNvSpPr>
          <p:nvPr>
            <p:ph type="title"/>
          </p:nvPr>
        </p:nvSpPr>
        <p:spPr>
          <a:xfrm>
            <a:off x="739775" y="445388"/>
            <a:ext cx="2357120" cy="597535"/>
          </a:xfrm>
          <a:prstGeom prst="rect"/>
        </p:spPr>
        <p:txBody>
          <a:bodyPr bIns="0" lIns="0" rIns="0" rtlCol="0" tIns="13335" vert="horz" wrap="square">
            <a:spAutoFit/>
          </a:bodyPr>
          <a:p>
            <a:pPr marL="12700">
              <a:lnSpc>
                <a:spcPct val="100000"/>
              </a:lnSpc>
              <a:spcBef>
                <a:spcPts val="105"/>
              </a:spcBef>
            </a:pPr>
            <a:r>
              <a:rPr dirty="0" spc="25"/>
              <a:t>A</a:t>
            </a:r>
            <a:r>
              <a:rPr dirty="0" spc="-5"/>
              <a:t>G</a:t>
            </a:r>
            <a:r>
              <a:rPr dirty="0" spc="-35"/>
              <a:t>E</a:t>
            </a:r>
            <a:r>
              <a:rPr dirty="0" spc="15"/>
              <a:t>N</a:t>
            </a:r>
            <a:r>
              <a:rPr dirty="0"/>
              <a:t>DA</a:t>
            </a:r>
          </a:p>
        </p:txBody>
      </p:sp>
      <p:sp>
        <p:nvSpPr>
          <p:cNvPr id="1048642" name="object 22"/>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3</a:t>
            </a:fld>
            <a:endParaRPr dirty="0" spc="10"/>
          </a:p>
        </p:txBody>
      </p:sp>
      <p:sp>
        <p:nvSpPr>
          <p:cNvPr id="1048643" name="TextBox 22"/>
          <p:cNvSpPr txBox="1"/>
          <p:nvPr/>
        </p:nvSpPr>
        <p:spPr>
          <a:xfrm>
            <a:off x="2509807" y="1041533"/>
            <a:ext cx="5029200" cy="3520440"/>
          </a:xfrm>
          <a:prstGeom prst="rect"/>
          <a:noFill/>
        </p:spPr>
        <p:txBody>
          <a:bodyPr rtlCol="0" wrap="square">
            <a:spAutoFit/>
          </a:bodyPr>
          <a:p>
            <a:pPr algn="l"/>
            <a:endParaRPr b="0"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dirty="0" sz="2800" lang="en-US">
                <a:solidFill>
                  <a:srgbClr val="0D0D0D"/>
                </a:solidFill>
                <a:latin typeface="Times New Roman" panose="02020603050405020304" pitchFamily="18" charset="0"/>
                <a:cs typeface="Times New Roman" panose="02020603050405020304" pitchFamily="18" charset="0"/>
              </a:rPr>
              <a:t>Dataset Description</a:t>
            </a:r>
            <a:endParaRPr b="0"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Results and </a:t>
            </a:r>
            <a:r>
              <a:rPr dirty="0" sz="2800" lang="en-US">
                <a:solidFill>
                  <a:srgbClr val="0D0D0D"/>
                </a:solidFill>
                <a:latin typeface="Times New Roman" panose="02020603050405020304" pitchFamily="18" charset="0"/>
                <a:cs typeface="Times New Roman" panose="02020603050405020304" pitchFamily="18" charset="0"/>
              </a:rPr>
              <a:t>Discussion</a:t>
            </a:r>
            <a:endParaRPr b="0"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0" dirty="0" sz="2800" i="0" lang="en-US">
                <a:solidFill>
                  <a:srgbClr val="0D0D0D"/>
                </a:solidFill>
                <a:effectLst/>
                <a:latin typeface="Times New Roman" panose="02020603050405020304" pitchFamily="18" charset="0"/>
                <a:cs typeface="Times New Roman" panose="02020603050405020304" pitchFamily="18" charset="0"/>
              </a:rPr>
              <a:t>Conclusion</a:t>
            </a:r>
          </a:p>
          <a:p>
            <a:endParaRPr dirty="0" sz="28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grpSp>
        <p:nvGrpSpPr>
          <p:cNvPr id="33" name="object 2"/>
          <p:cNvGrpSpPr/>
          <p:nvPr/>
        </p:nvGrpSpPr>
        <p:grpSpPr>
          <a:xfrm>
            <a:off x="7991475" y="2933700"/>
            <a:ext cx="2762250" cy="3257550"/>
            <a:chOff x="7991475" y="2933700"/>
            <a:chExt cx="2762250" cy="3257550"/>
          </a:xfrm>
        </p:grpSpPr>
        <p:sp>
          <p:nvSpPr>
            <p:cNvPr id="1048644" name="object 3"/>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45" name="object 4"/>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pic>
          <p:nvPicPr>
            <p:cNvPr id="2097158" name="object 5"/>
            <p:cNvPicPr>
              <a:picLocks/>
            </p:cNvPicPr>
            <p:nvPr/>
          </p:nvPicPr>
          <p:blipFill>
            <a:blip xmlns:r="http://schemas.openxmlformats.org/officeDocument/2006/relationships" r:embed="rId1" cstate="print"/>
            <a:stretch>
              <a:fillRect/>
            </a:stretch>
          </p:blipFill>
          <p:spPr>
            <a:xfrm>
              <a:off x="7991475" y="2933700"/>
              <a:ext cx="2762250" cy="3257550"/>
            </a:xfrm>
            <a:prstGeom prst="rect"/>
          </p:spPr>
        </p:pic>
      </p:grpSp>
      <p:sp>
        <p:nvSpPr>
          <p:cNvPr id="1048646" name="object 6"/>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47" name="object 7"/>
          <p:cNvSpPr txBox="1">
            <a:spLocks noGrp="1"/>
          </p:cNvSpPr>
          <p:nvPr>
            <p:ph type="title"/>
          </p:nvPr>
        </p:nvSpPr>
        <p:spPr>
          <a:xfrm>
            <a:off x="676275" y="1183640"/>
            <a:ext cx="5636895" cy="511810"/>
          </a:xfrm>
          <a:prstGeom prst="rect"/>
        </p:spPr>
        <p:txBody>
          <a:bodyPr bIns="0" lIns="0" rIns="0" rtlCol="0" tIns="16510" vert="horz" wrap="square">
            <a:spAutoFit/>
          </a:bodyPr>
          <a:p>
            <a:pPr marL="12700">
              <a:lnSpc>
                <a:spcPct val="100000"/>
              </a:lnSpc>
              <a:spcBef>
                <a:spcPts val="130"/>
              </a:spcBef>
              <a:tabLst>
                <a:tab algn="l" pos="2727960"/>
              </a:tabLst>
            </a:pPr>
            <a:r>
              <a:rPr dirty="0" sz="4250" spc="-20"/>
              <a:t>P</a:t>
            </a:r>
            <a:r>
              <a:rPr dirty="0" sz="4250" spc="15"/>
              <a:t>ROB</a:t>
            </a:r>
            <a:r>
              <a:rPr dirty="0" sz="4250" spc="55"/>
              <a:t>L</a:t>
            </a:r>
            <a:r>
              <a:rPr altLang="en-GB" dirty="0" sz="4250" lang="en-US" spc="-20"/>
              <a:t>E</a:t>
            </a:r>
            <a:r>
              <a:rPr altLang="en-GB" dirty="0" sz="4250" lang="en-US" spc="-20"/>
              <a:t>M</a:t>
            </a:r>
            <a:r>
              <a:rPr altLang="en-GB" dirty="0" sz="4250" lang="en-US" spc="-20"/>
              <a:t> </a:t>
            </a:r>
            <a:r>
              <a:rPr dirty="0" sz="4250" spc="10"/>
              <a:t>S</a:t>
            </a:r>
            <a:r>
              <a:rPr dirty="0" sz="4250" spc="-370"/>
              <a:t>T</a:t>
            </a:r>
            <a:r>
              <a:rPr dirty="0" sz="4250" spc="-375"/>
              <a:t>A</a:t>
            </a:r>
            <a:r>
              <a:rPr dirty="0" sz="4250" spc="15"/>
              <a:t>T</a:t>
            </a:r>
            <a:r>
              <a:rPr dirty="0" sz="4250" spc="-10"/>
              <a:t>E</a:t>
            </a:r>
            <a:r>
              <a:rPr dirty="0" sz="4250" spc="-20"/>
              <a:t>ME</a:t>
            </a:r>
            <a:r>
              <a:rPr dirty="0" sz="4250" spc="10"/>
              <a:t>NT</a:t>
            </a:r>
            <a:endParaRPr sz="4250"/>
          </a:p>
        </p:txBody>
      </p:sp>
      <p:pic>
        <p:nvPicPr>
          <p:cNvPr id="2097159" name="object 8"/>
          <p:cNvPicPr>
            <a:picLocks/>
          </p:cNvPicPr>
          <p:nvPr/>
        </p:nvPicPr>
        <p:blipFill>
          <a:blip xmlns:r="http://schemas.openxmlformats.org/officeDocument/2006/relationships" r:embed="rId2" cstate="print"/>
          <a:stretch>
            <a:fillRect/>
          </a:stretch>
        </p:blipFill>
        <p:spPr>
          <a:xfrm>
            <a:off x="676275" y="6467475"/>
            <a:ext cx="2143125" cy="200025"/>
          </a:xfrm>
          <a:prstGeom prst="rect"/>
        </p:spPr>
      </p:pic>
      <p:sp>
        <p:nvSpPr>
          <p:cNvPr id="1048648" name="object 10"/>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4</a:t>
            </a:fld>
            <a:endParaRPr dirty="0" spc="10"/>
          </a:p>
        </p:txBody>
      </p:sp>
      <p:sp>
        <p:nvSpPr>
          <p:cNvPr id="1048703" name=""/>
          <p:cNvSpPr txBox="1"/>
          <p:nvPr/>
        </p:nvSpPr>
        <p:spPr>
          <a:xfrm>
            <a:off x="365721" y="2531110"/>
            <a:ext cx="7262908" cy="3520440"/>
          </a:xfrm>
          <a:prstGeom prst="rect"/>
        </p:spPr>
        <p:txBody>
          <a:bodyPr rtlCol="0" wrap="square">
            <a:spAutoFit/>
          </a:bodyPr>
          <a:p>
            <a:r>
              <a:rPr altLang="en-GB" sz="2800" lang="en-US">
                <a:solidFill>
                  <a:srgbClr val="000000"/>
                </a:solidFill>
              </a:rPr>
              <a:t>1. Monitor attendance rates over time for individual employees and </a:t>
            </a:r>
            <a:endParaRPr sz="2800" lang="en-GB">
              <a:solidFill>
                <a:srgbClr val="000000"/>
              </a:solidFill>
            </a:endParaRPr>
          </a:p>
          <a:p>
            <a:r>
              <a:rPr altLang="en-GB" sz="2800" lang="en-US">
                <a:solidFill>
                  <a:srgbClr val="000000"/>
                </a:solidFill>
              </a:rPr>
              <a:t>2. Compare attendance performance across departments and locations.</a:t>
            </a:r>
            <a:endParaRPr sz="2800" lang="en-GB">
              <a:solidFill>
                <a:srgbClr val="000000"/>
              </a:solidFill>
            </a:endParaRPr>
          </a:p>
          <a:p>
            <a:r>
              <a:rPr altLang="en-GB" sz="2800" lang="en-US">
                <a:solidFill>
                  <a:srgbClr val="000000"/>
                </a:solidFill>
              </a:rPr>
              <a:t>3. Identify top performers and employees with poor attendance records.</a:t>
            </a:r>
            <a:endParaRPr sz="2800" lang="en-GB">
              <a:solidFill>
                <a:srgbClr val="000000"/>
              </a:solidFill>
            </a:endParaRPr>
          </a:p>
          <a:p>
            <a:r>
              <a:rPr altLang="en-GB" sz="2800" lang="en-US">
                <a:solidFill>
                  <a:srgbClr val="000000"/>
                </a:solidFill>
              </a:rPr>
              <a:t>4. Detect patterns and anomalies in attendance data, such as seasonal fluctuations or unusual absences.</a:t>
            </a:r>
            <a:endParaRPr sz="2800" lang="en-GB">
              <a:solidFill>
                <a:srgbClr val="000000"/>
              </a:solidFill>
            </a:endParaRPr>
          </a:p>
          <a:p>
            <a:r>
              <a:rPr altLang="en-GB" sz="2800" lang="en-US">
                <a:solidFill>
                  <a:srgbClr val="000000"/>
                </a:solidFill>
              </a:rPr>
              <a:t>5. Communicate insights and trends to management and team leaders to inform data-driven decisions.</a:t>
            </a:r>
            <a:endParaRPr sz="2800" lang="en-GB">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object 2"/>
          <p:cNvGrpSpPr/>
          <p:nvPr/>
        </p:nvGrpSpPr>
        <p:grpSpPr>
          <a:xfrm>
            <a:off x="8658225" y="2647950"/>
            <a:ext cx="3533775" cy="3810000"/>
            <a:chOff x="8658225" y="2647950"/>
            <a:chExt cx="3533775" cy="3810000"/>
          </a:xfrm>
        </p:grpSpPr>
        <p:sp>
          <p:nvSpPr>
            <p:cNvPr id="1048649" name="object 3"/>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50" name="object 4"/>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pic>
          <p:nvPicPr>
            <p:cNvPr id="2097160" name="object 5"/>
            <p:cNvPicPr>
              <a:picLocks/>
            </p:cNvPicPr>
            <p:nvPr/>
          </p:nvPicPr>
          <p:blipFill>
            <a:blip xmlns:r="http://schemas.openxmlformats.org/officeDocument/2006/relationships" r:embed="rId1" cstate="print"/>
            <a:stretch>
              <a:fillRect/>
            </a:stretch>
          </p:blipFill>
          <p:spPr>
            <a:xfrm>
              <a:off x="8658225" y="2647950"/>
              <a:ext cx="3533775" cy="3810000"/>
            </a:xfrm>
            <a:prstGeom prst="rect"/>
          </p:spPr>
        </p:pic>
      </p:grpSp>
      <p:sp>
        <p:nvSpPr>
          <p:cNvPr id="1048651" name="object 6"/>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52" name="object 7"/>
          <p:cNvSpPr txBox="1">
            <a:spLocks noGrp="1"/>
          </p:cNvSpPr>
          <p:nvPr>
            <p:ph type="title"/>
          </p:nvPr>
        </p:nvSpPr>
        <p:spPr>
          <a:xfrm>
            <a:off x="739775" y="829627"/>
            <a:ext cx="5263515" cy="511810"/>
          </a:xfrm>
          <a:prstGeom prst="rect"/>
        </p:spPr>
        <p:txBody>
          <a:bodyPr bIns="0" lIns="0" rIns="0" rtlCol="0" tIns="16510" vert="horz" wrap="square">
            <a:spAutoFit/>
          </a:bodyPr>
          <a:p>
            <a:pPr marL="12700">
              <a:lnSpc>
                <a:spcPct val="100000"/>
              </a:lnSpc>
              <a:spcBef>
                <a:spcPts val="130"/>
              </a:spcBef>
              <a:tabLst>
                <a:tab algn="l" pos="2642870"/>
              </a:tabLst>
            </a:pPr>
            <a:r>
              <a:rPr dirty="0" sz="4250" spc="5"/>
              <a:t>PROJE</a:t>
            </a:r>
            <a:r>
              <a:rPr altLang="en-GB" dirty="0" sz="4250" lang="en-US" spc="5"/>
              <a:t>C</a:t>
            </a:r>
            <a:r>
              <a:rPr altLang="en-GB" dirty="0" sz="4250" lang="en-US" spc="5"/>
              <a:t>T</a:t>
            </a:r>
            <a:r>
              <a:rPr altLang="en-GB" dirty="0" sz="4250" lang="en-US" spc="5"/>
              <a:t> </a:t>
            </a:r>
            <a:r>
              <a:rPr dirty="0" sz="4250" spc="-20"/>
              <a:t>OVERVIEW</a:t>
            </a:r>
            <a:endParaRPr sz="4250"/>
          </a:p>
        </p:txBody>
      </p:sp>
      <p:pic>
        <p:nvPicPr>
          <p:cNvPr id="2097161" name="object 8"/>
          <p:cNvPicPr>
            <a:picLocks/>
          </p:cNvPicPr>
          <p:nvPr/>
        </p:nvPicPr>
        <p:blipFill>
          <a:blip xmlns:r="http://schemas.openxmlformats.org/officeDocument/2006/relationships" r:embed="rId2" cstate="print"/>
          <a:stretch>
            <a:fillRect/>
          </a:stretch>
        </p:blipFill>
        <p:spPr>
          <a:xfrm>
            <a:off x="676275" y="6467475"/>
            <a:ext cx="2143125" cy="200025"/>
          </a:xfrm>
          <a:prstGeom prst="rect"/>
        </p:spPr>
      </p:pic>
      <p:sp>
        <p:nvSpPr>
          <p:cNvPr id="1048653" name="object 10"/>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5</a:t>
            </a:fld>
            <a:endParaRPr dirty="0" spc="10"/>
          </a:p>
        </p:txBody>
      </p:sp>
      <p:sp>
        <p:nvSpPr>
          <p:cNvPr id="1048654" name="TextBox 10"/>
          <p:cNvSpPr txBox="1"/>
          <p:nvPr/>
        </p:nvSpPr>
        <p:spPr>
          <a:xfrm>
            <a:off x="676275" y="2134393"/>
            <a:ext cx="11407367" cy="3761740"/>
          </a:xfrm>
          <a:prstGeom prst="rect"/>
          <a:noFill/>
        </p:spPr>
        <p:txBody>
          <a:bodyPr rtlCol="0" wrap="square">
            <a:spAutoFit/>
          </a:bodyPr>
          <a:p>
            <a:pPr algn="l" indent="0" marL="0">
              <a:buNone/>
            </a:pPr>
            <a:endParaRPr altLang="en-US" sz="20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Employee Attendance Trends Visualization</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Objective: Track and analyze employee attendance trends</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Deliverables: Excel dashboard, user guide, data dictionary</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KPIs: Attendance Rate, Absenteeism Rate, Average Days Absent</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Top Performers and Poor Attendance Records</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Timeline: 10 days</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Resources: Excel software, HR attendance data</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Project team: HR manager, data analyst, Excel expert</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Create an interactive and dynamic Excel dashboard</a:t>
            </a:r>
            <a:endParaRPr altLang="en-US" sz="3200" lang="zh-CN"/>
          </a:p>
          <a:p>
            <a:pPr algn="l" indent="0" marL="0">
              <a:buNone/>
            </a:pPr>
            <a:r>
              <a:rPr altLang="en-GB" b="0" dirty="0" sz="2800" i="0" lang="en-US">
                <a:solidFill>
                  <a:srgbClr val="0D0D0D"/>
                </a:solidFill>
                <a:effectLst/>
                <a:latin typeface="Times New Roman" panose="02020603050405020304" pitchFamily="18" charset="0"/>
                <a:cs typeface="Times New Roman" panose="02020603050405020304" pitchFamily="18" charset="0"/>
              </a:rPr>
              <a:t>Enable HR managers to make data-driven decisions</a:t>
            </a:r>
            <a:endParaRPr altLang="en-US" lang="zh-C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a:off x="0" y="0"/>
          <a:ext cx="0" cy="0"/>
          <a:chOff x="0" y="0"/>
          <a:chExt cx="0" cy="0"/>
        </a:xfrm>
      </p:grpSpPr>
      <p:sp>
        <p:nvSpPr>
          <p:cNvPr id="1048655" name="object 2"/>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56" name="object 3"/>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57" name="object 4"/>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sp>
        <p:nvSpPr>
          <p:cNvPr id="1048658" name="object 5"/>
          <p:cNvSpPr txBox="1">
            <a:spLocks noGrp="1"/>
          </p:cNvSpPr>
          <p:nvPr>
            <p:ph type="title"/>
          </p:nvPr>
        </p:nvSpPr>
        <p:spPr>
          <a:xfrm>
            <a:off x="723900" y="1297939"/>
            <a:ext cx="6544346" cy="448309"/>
          </a:xfrm>
          <a:prstGeom prst="rect"/>
        </p:spPr>
        <p:txBody>
          <a:bodyPr bIns="0" lIns="0" rIns="0" rtlCol="0" tIns="16510" vert="horz" wrap="square">
            <a:spAutoFit/>
          </a:bodyPr>
          <a:p>
            <a:pPr marL="12700">
              <a:lnSpc>
                <a:spcPct val="100000"/>
              </a:lnSpc>
              <a:spcBef>
                <a:spcPts val="130"/>
              </a:spcBef>
            </a:pPr>
            <a:r>
              <a:rPr dirty="0" sz="3600" spc="25"/>
              <a:t>W</a:t>
            </a:r>
            <a:r>
              <a:rPr dirty="0" sz="3600" spc="-20"/>
              <a:t>H</a:t>
            </a:r>
            <a:r>
              <a:rPr dirty="0" sz="3600" spc="20"/>
              <a:t>O</a:t>
            </a:r>
            <a:r>
              <a:rPr dirty="0" sz="3600" spc="-235"/>
              <a:t> </a:t>
            </a:r>
            <a:r>
              <a:rPr dirty="0" sz="3600" spc="-10"/>
              <a:t>AR</a:t>
            </a:r>
            <a:r>
              <a:rPr dirty="0" sz="3600" spc="15"/>
              <a:t>E</a:t>
            </a:r>
            <a:r>
              <a:rPr dirty="0" sz="3600" spc="-35"/>
              <a:t> </a:t>
            </a:r>
            <a:r>
              <a:rPr dirty="0" sz="3600" spc="-10"/>
              <a:t>T</a:t>
            </a:r>
            <a:r>
              <a:rPr dirty="0" sz="3600" spc="-15"/>
              <a:t>H</a:t>
            </a:r>
            <a:r>
              <a:rPr dirty="0" sz="3600" spc="15"/>
              <a:t>E</a:t>
            </a:r>
            <a:r>
              <a:rPr dirty="0" sz="3600" spc="-35"/>
              <a:t> </a:t>
            </a:r>
            <a:r>
              <a:rPr dirty="0" sz="3600" spc="-20"/>
              <a:t>E</a:t>
            </a:r>
            <a:r>
              <a:rPr dirty="0" sz="3600" spc="30"/>
              <a:t>N</a:t>
            </a:r>
            <a:r>
              <a:rPr dirty="0" sz="3600" spc="15"/>
              <a:t>D</a:t>
            </a:r>
            <a:r>
              <a:rPr dirty="0" sz="3600" spc="-45"/>
              <a:t> </a:t>
            </a:r>
            <a:r>
              <a:rPr dirty="0" sz="3600"/>
              <a:t>U</a:t>
            </a:r>
            <a:r>
              <a:rPr dirty="0" sz="3600" spc="10"/>
              <a:t>S</a:t>
            </a:r>
            <a:r>
              <a:rPr dirty="0" sz="3600" spc="-25"/>
              <a:t>E</a:t>
            </a:r>
            <a:r>
              <a:rPr dirty="0" sz="3600" spc="-10"/>
              <a:t>R</a:t>
            </a:r>
            <a:r>
              <a:rPr dirty="0" sz="3600" spc="5"/>
              <a:t>S?</a:t>
            </a:r>
            <a:endParaRPr sz="3200"/>
          </a:p>
        </p:txBody>
      </p:sp>
      <p:pic>
        <p:nvPicPr>
          <p:cNvPr id="2097162" name="object 6"/>
          <p:cNvPicPr>
            <a:picLocks/>
          </p:cNvPicPr>
          <p:nvPr/>
        </p:nvPicPr>
        <p:blipFill>
          <a:blip xmlns:r="http://schemas.openxmlformats.org/officeDocument/2006/relationships" r:embed="rId1" cstate="print"/>
          <a:stretch>
            <a:fillRect/>
          </a:stretch>
        </p:blipFill>
        <p:spPr>
          <a:xfrm>
            <a:off x="723900" y="6172200"/>
            <a:ext cx="2181225" cy="485775"/>
          </a:xfrm>
          <a:prstGeom prst="rect"/>
        </p:spPr>
      </p:pic>
      <p:sp>
        <p:nvSpPr>
          <p:cNvPr id="1048659" name="object 8"/>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6</a:t>
            </a:fld>
            <a:endParaRPr dirty="0" spc="10"/>
          </a:p>
        </p:txBody>
      </p:sp>
      <p:sp>
        <p:nvSpPr>
          <p:cNvPr id="1048704" name=""/>
          <p:cNvSpPr txBox="1"/>
          <p:nvPr/>
        </p:nvSpPr>
        <p:spPr>
          <a:xfrm>
            <a:off x="723900" y="2194559"/>
            <a:ext cx="7480759" cy="4663440"/>
          </a:xfrm>
          <a:prstGeom prst="rect"/>
        </p:spPr>
        <p:txBody>
          <a:bodyPr rtlCol="0" wrap="square">
            <a:spAutoFit/>
          </a:bodyPr>
          <a:p>
            <a:r>
              <a:rPr altLang="en-GB" sz="3200" lang="en-US">
                <a:solidFill>
                  <a:srgbClr val="000000"/>
                </a:solidFill>
              </a:rPr>
              <a:t>Here are the end users of the Employee Attendance Trends Visualization projects:</a:t>
            </a:r>
            <a:endParaRPr sz="2800" lang="en-GB">
              <a:solidFill>
                <a:srgbClr val="000000"/>
              </a:solidFill>
            </a:endParaRPr>
          </a:p>
          <a:p>
            <a:r>
              <a:rPr altLang="en-GB" sz="3200" lang="en-US">
                <a:solidFill>
                  <a:srgbClr val="000000"/>
                </a:solidFill>
              </a:rPr>
              <a:t>1. HR Managers</a:t>
            </a:r>
            <a:endParaRPr sz="2800" lang="en-GB">
              <a:solidFill>
                <a:srgbClr val="000000"/>
              </a:solidFill>
            </a:endParaRPr>
          </a:p>
          <a:p>
            <a:r>
              <a:rPr altLang="en-GB" sz="3200" lang="en-US">
                <a:solidFill>
                  <a:srgbClr val="000000"/>
                </a:solidFill>
              </a:rPr>
              <a:t>2. Team Leaders</a:t>
            </a:r>
            <a:endParaRPr sz="2800" lang="en-GB">
              <a:solidFill>
                <a:srgbClr val="000000"/>
              </a:solidFill>
            </a:endParaRPr>
          </a:p>
          <a:p>
            <a:r>
              <a:rPr altLang="en-GB" sz="3200" lang="en-US">
                <a:solidFill>
                  <a:srgbClr val="000000"/>
                </a:solidFill>
              </a:rPr>
              <a:t>3. Department Heads</a:t>
            </a:r>
            <a:endParaRPr sz="2800" lang="en-GB">
              <a:solidFill>
                <a:srgbClr val="000000"/>
              </a:solidFill>
            </a:endParaRPr>
          </a:p>
          <a:p>
            <a:r>
              <a:rPr altLang="en-GB" sz="3200" lang="en-US">
                <a:solidFill>
                  <a:srgbClr val="000000"/>
                </a:solidFill>
              </a:rPr>
              <a:t>4. Operations Managers</a:t>
            </a:r>
            <a:endParaRPr sz="2800" lang="en-GB">
              <a:solidFill>
                <a:srgbClr val="000000"/>
              </a:solidFill>
            </a:endParaRPr>
          </a:p>
          <a:p>
            <a:r>
              <a:rPr altLang="en-GB" sz="3200" lang="en-US">
                <a:solidFill>
                  <a:srgbClr val="000000"/>
                </a:solidFill>
              </a:rPr>
              <a:t>5. Business Analysts</a:t>
            </a:r>
            <a:endParaRPr sz="2800" lang="en-GB">
              <a:solidFill>
                <a:srgbClr val="000000"/>
              </a:solidFill>
            </a:endParaRPr>
          </a:p>
          <a:p>
            <a:r>
              <a:rPr altLang="en-GB" sz="3200" lang="en-US">
                <a:solidFill>
                  <a:srgbClr val="000000"/>
                </a:solidFill>
              </a:rPr>
              <a:t>6. Management Team</a:t>
            </a:r>
            <a:endParaRPr sz="2800" lang="en-GB">
              <a:solidFill>
                <a:srgbClr val="000000"/>
              </a:solidFill>
            </a:endParaRPr>
          </a:p>
          <a:p>
            <a:r>
              <a:rPr altLang="en-GB" sz="3200" lang="en-US">
                <a:solidFill>
                  <a:srgbClr val="000000"/>
                </a:solidFill>
              </a:rPr>
              <a:t>7. Supervisors</a:t>
            </a:r>
            <a:endParaRPr sz="2800" lang="en-GB">
              <a:solidFill>
                <a:srgbClr val="000000"/>
              </a:solidFill>
            </a:endParaRPr>
          </a:p>
          <a:p>
            <a:r>
              <a:rPr altLang="en-GB" sz="3200" lang="en-US">
                <a:solidFill>
                  <a:srgbClr val="000000"/>
                </a:solidFill>
              </a:rPr>
              <a:t>8. Employee Relations Specialists</a:t>
            </a:r>
            <a:endParaRPr sz="2800" lang="en-GB">
              <a:solidFill>
                <a:srgbClr val="000000"/>
              </a:solidFill>
            </a:endParaRPr>
          </a:p>
          <a:p>
            <a:r>
              <a:rPr altLang="en-GB" sz="3200" lang="en-US">
                <a:solidFill>
                  <a:srgbClr val="000000"/>
                </a:solidFill>
              </a:rPr>
              <a:t>9. Payroll Managers</a:t>
            </a:r>
            <a:endParaRPr sz="2800" lang="en-GB">
              <a:solidFill>
                <a:srgbClr val="000000"/>
              </a:solidFill>
            </a:endParaRPr>
          </a:p>
          <a:p>
            <a:r>
              <a:rPr altLang="en-GB" sz="3200" lang="en-US">
                <a:solidFill>
                  <a:srgbClr val="000000"/>
                </a:solidFill>
              </a:rPr>
              <a:t>10. Decision-makers who need attendance insights</a:t>
            </a:r>
            <a:endParaRPr sz="2800" lang="en-GB">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pic>
        <p:nvPicPr>
          <p:cNvPr id="2097163" name="object 2"/>
          <p:cNvPicPr>
            <a:picLocks/>
          </p:cNvPicPr>
          <p:nvPr/>
        </p:nvPicPr>
        <p:blipFill>
          <a:blip xmlns:r="http://schemas.openxmlformats.org/officeDocument/2006/relationships" r:embed="rId1" cstate="print"/>
          <a:stretch>
            <a:fillRect/>
          </a:stretch>
        </p:blipFill>
        <p:spPr>
          <a:xfrm>
            <a:off x="0" y="1476375"/>
            <a:ext cx="2695574" cy="3126353"/>
          </a:xfrm>
          <a:prstGeom prst="rect"/>
        </p:spPr>
      </p:pic>
      <p:sp>
        <p:nvSpPr>
          <p:cNvPr id="1048660" name="object 3"/>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61" name="object 4"/>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62" name="object 5"/>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sp>
        <p:nvSpPr>
          <p:cNvPr id="1048663" name="object 6"/>
          <p:cNvSpPr txBox="1">
            <a:spLocks noGrp="1"/>
          </p:cNvSpPr>
          <p:nvPr>
            <p:ph type="title"/>
          </p:nvPr>
        </p:nvSpPr>
        <p:spPr>
          <a:xfrm>
            <a:off x="558165" y="857885"/>
            <a:ext cx="9763125" cy="445136"/>
          </a:xfrm>
          <a:prstGeom prst="rect"/>
        </p:spPr>
        <p:txBody>
          <a:bodyPr bIns="0" lIns="0" rIns="0" rtlCol="0" tIns="13335" vert="horz" wrap="square">
            <a:spAutoFit/>
          </a:bodyPr>
          <a:p>
            <a:pPr marL="12700">
              <a:lnSpc>
                <a:spcPct val="100000"/>
              </a:lnSpc>
              <a:spcBef>
                <a:spcPts val="105"/>
              </a:spcBef>
            </a:pPr>
            <a:r>
              <a:rPr dirty="0" sz="3600" spc="10"/>
              <a:t>O</a:t>
            </a:r>
            <a:r>
              <a:rPr dirty="0" sz="3600" spc="25"/>
              <a:t>U</a:t>
            </a:r>
            <a:r>
              <a:rPr dirty="0" sz="3600"/>
              <a:t>R</a:t>
            </a:r>
            <a:r>
              <a:rPr dirty="0" sz="3600" spc="5"/>
              <a:t> </a:t>
            </a:r>
            <a:r>
              <a:rPr dirty="0" sz="3600" spc="25"/>
              <a:t>S</a:t>
            </a:r>
            <a:r>
              <a:rPr dirty="0" sz="3600" spc="10"/>
              <a:t>O</a:t>
            </a:r>
            <a:r>
              <a:rPr dirty="0" sz="3600" spc="25"/>
              <a:t>LU</a:t>
            </a:r>
            <a:r>
              <a:rPr dirty="0" sz="3600" spc="-35"/>
              <a:t>T</a:t>
            </a:r>
            <a:r>
              <a:rPr dirty="0" sz="3600" spc="-30"/>
              <a:t>I</a:t>
            </a:r>
            <a:r>
              <a:rPr dirty="0" sz="3600" spc="10"/>
              <a:t>O</a:t>
            </a:r>
            <a:r>
              <a:rPr dirty="0" sz="3600"/>
              <a:t>N</a:t>
            </a:r>
            <a:r>
              <a:rPr dirty="0" sz="3600" spc="-345"/>
              <a:t> </a:t>
            </a:r>
            <a:r>
              <a:rPr dirty="0" sz="3600" spc="-35"/>
              <a:t>A</a:t>
            </a:r>
            <a:r>
              <a:rPr dirty="0" sz="3600" spc="-5"/>
              <a:t>N</a:t>
            </a:r>
            <a:r>
              <a:rPr dirty="0" sz="3600"/>
              <a:t>D</a:t>
            </a:r>
            <a:r>
              <a:rPr dirty="0" sz="3600" spc="35"/>
              <a:t> </a:t>
            </a:r>
            <a:r>
              <a:rPr dirty="0" sz="3600" spc="-30"/>
              <a:t>I</a:t>
            </a:r>
            <a:r>
              <a:rPr dirty="0" sz="3600" spc="-35"/>
              <a:t>T</a:t>
            </a:r>
            <a:r>
              <a:rPr dirty="0" sz="3600"/>
              <a:t>S</a:t>
            </a:r>
            <a:r>
              <a:rPr dirty="0" sz="3600" spc="60"/>
              <a:t> </a:t>
            </a:r>
            <a:r>
              <a:rPr dirty="0" sz="3600" spc="-295"/>
              <a:t>V</a:t>
            </a:r>
            <a:r>
              <a:rPr dirty="0" sz="3600" spc="-35"/>
              <a:t>A</a:t>
            </a:r>
            <a:r>
              <a:rPr dirty="0" sz="3600" spc="25"/>
              <a:t>LU</a:t>
            </a:r>
            <a:r>
              <a:rPr dirty="0" sz="3600"/>
              <a:t>E</a:t>
            </a:r>
            <a:r>
              <a:rPr dirty="0" sz="3600" spc="-65"/>
              <a:t> </a:t>
            </a:r>
            <a:r>
              <a:rPr dirty="0" sz="3600" spc="-15"/>
              <a:t>P</a:t>
            </a:r>
            <a:r>
              <a:rPr dirty="0" sz="3600" spc="-30"/>
              <a:t>R</a:t>
            </a:r>
            <a:r>
              <a:rPr dirty="0" sz="3600" spc="10"/>
              <a:t>O</a:t>
            </a:r>
            <a:r>
              <a:rPr dirty="0" sz="3600" spc="-15"/>
              <a:t>P</a:t>
            </a:r>
            <a:r>
              <a:rPr dirty="0" sz="3600" spc="10"/>
              <a:t>O</a:t>
            </a:r>
            <a:r>
              <a:rPr dirty="0" sz="3600" spc="25"/>
              <a:t>S</a:t>
            </a:r>
            <a:r>
              <a:rPr dirty="0" sz="3600" spc="-30"/>
              <a:t>I</a:t>
            </a:r>
            <a:r>
              <a:rPr dirty="0" sz="3600" spc="-35"/>
              <a:t>T</a:t>
            </a:r>
            <a:r>
              <a:rPr dirty="0" sz="3600" spc="-30"/>
              <a:t>I</a:t>
            </a:r>
            <a:r>
              <a:rPr dirty="0" sz="3600" spc="10"/>
              <a:t>O</a:t>
            </a:r>
            <a:r>
              <a:rPr dirty="0" sz="3600"/>
              <a:t>N</a:t>
            </a:r>
          </a:p>
        </p:txBody>
      </p:sp>
      <p:pic>
        <p:nvPicPr>
          <p:cNvPr id="2097164" name="object 7"/>
          <p:cNvPicPr>
            <a:picLocks/>
          </p:cNvPicPr>
          <p:nvPr/>
        </p:nvPicPr>
        <p:blipFill>
          <a:blip xmlns:r="http://schemas.openxmlformats.org/officeDocument/2006/relationships" r:embed="rId2" cstate="print"/>
          <a:stretch>
            <a:fillRect/>
          </a:stretch>
        </p:blipFill>
        <p:spPr>
          <a:xfrm>
            <a:off x="676275" y="6467475"/>
            <a:ext cx="2143125" cy="200025"/>
          </a:xfrm>
          <a:prstGeom prst="rect"/>
        </p:spPr>
      </p:pic>
      <p:sp>
        <p:nvSpPr>
          <p:cNvPr id="1048664" name="object 9"/>
          <p:cNvSpPr txBox="1">
            <a:spLocks noGrp="1"/>
          </p:cNvSpPr>
          <p:nvPr>
            <p:ph type="sldNum" sz="quarter" idx="7"/>
          </p:nvPr>
        </p:nvSpPr>
        <p:spPr>
          <a:xfrm>
            <a:off x="11353418" y="6473337"/>
            <a:ext cx="151129"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pc="10"/>
              <a:t>7</a:t>
            </a:fld>
            <a:endParaRPr dirty="0" spc="10"/>
          </a:p>
        </p:txBody>
      </p:sp>
      <p:sp>
        <p:nvSpPr>
          <p:cNvPr id="1048706" name=""/>
          <p:cNvSpPr txBox="1"/>
          <p:nvPr/>
        </p:nvSpPr>
        <p:spPr>
          <a:xfrm>
            <a:off x="2867003" y="1857374"/>
            <a:ext cx="7972466" cy="4714240"/>
          </a:xfrm>
          <a:prstGeom prst="rect"/>
        </p:spPr>
        <p:txBody>
          <a:bodyPr rtlCol="0" wrap="square">
            <a:spAutoFit/>
          </a:bodyPr>
          <a:p>
            <a:r>
              <a:rPr altLang="en-GB" sz="3200" lang="en-US">
                <a:solidFill>
                  <a:srgbClr val="000000"/>
                </a:solidFill>
              </a:rPr>
              <a:t>*Solution:* Interactive Excel dashboard visualizing employee attendance trends and patterns.</a:t>
            </a:r>
            <a:endParaRPr sz="3600" lang="en-GB">
              <a:solidFill>
                <a:srgbClr val="000000"/>
              </a:solidFill>
            </a:endParaRPr>
          </a:p>
          <a:p>
            <a:endParaRPr sz="3600" lang="en-GB">
              <a:solidFill>
                <a:srgbClr val="000000"/>
              </a:solidFill>
            </a:endParaRPr>
          </a:p>
          <a:p>
            <a:r>
              <a:rPr altLang="en-GB" sz="3200" lang="en-US">
                <a:solidFill>
                  <a:srgbClr val="000000"/>
                </a:solidFill>
              </a:rPr>
              <a:t>*Value Proposition:*</a:t>
            </a:r>
            <a:endParaRPr sz="3600" lang="en-GB">
              <a:solidFill>
                <a:srgbClr val="000000"/>
              </a:solidFill>
            </a:endParaRPr>
          </a:p>
          <a:p>
            <a:r>
              <a:rPr altLang="en-GB" sz="3200" lang="en-US">
                <a:solidFill>
                  <a:srgbClr val="000000"/>
                </a:solidFill>
              </a:rPr>
              <a:t>- Improve attendance tracking and analysis</a:t>
            </a:r>
            <a:endParaRPr sz="3600" lang="en-GB">
              <a:solidFill>
                <a:srgbClr val="000000"/>
              </a:solidFill>
            </a:endParaRPr>
          </a:p>
          <a:p>
            <a:r>
              <a:rPr altLang="en-GB" sz="3200" lang="en-US">
                <a:solidFill>
                  <a:srgbClr val="000000"/>
                </a:solidFill>
              </a:rPr>
              <a:t>- Inform data-driven decisions</a:t>
            </a:r>
            <a:endParaRPr sz="3600" lang="en-GB">
              <a:solidFill>
                <a:srgbClr val="000000"/>
              </a:solidFill>
            </a:endParaRPr>
          </a:p>
          <a:p>
            <a:r>
              <a:rPr altLang="en-GB" sz="3200" lang="en-US">
                <a:solidFill>
                  <a:srgbClr val="000000"/>
                </a:solidFill>
              </a:rPr>
              <a:t>- Boost productivity and reduce absenteeism</a:t>
            </a:r>
            <a:endParaRPr sz="3600" lang="en-GB">
              <a:solidFill>
                <a:srgbClr val="000000"/>
              </a:solidFill>
            </a:endParaRPr>
          </a:p>
          <a:p>
            <a:r>
              <a:rPr altLang="en-GB" sz="3200" lang="en-US">
                <a:solidFill>
                  <a:srgbClr val="000000"/>
                </a:solidFill>
              </a:rPr>
              <a:t>- Enhance employee management and insights</a:t>
            </a:r>
            <a:endParaRPr sz="3600" lang="en-GB">
              <a:solidFill>
                <a:srgbClr val="000000"/>
              </a:solidFill>
            </a:endParaRPr>
          </a:p>
          <a:p>
            <a:r>
              <a:rPr altLang="en-GB" sz="3200" lang="en-US">
                <a:solidFill>
                  <a:srgbClr val="000000"/>
                </a:solidFill>
              </a:rPr>
              <a:t>- Save time and reduce costs</a:t>
            </a:r>
            <a:endParaRPr sz="3600" lang="en-GB">
              <a:solidFill>
                <a:srgbClr val="000000"/>
              </a:solidFill>
            </a:endParaRPr>
          </a:p>
          <a:p>
            <a:r>
              <a:rPr altLang="en-GB" sz="3200" lang="en-US">
                <a:solidFill>
                  <a:srgbClr val="000000"/>
                </a:solidFill>
              </a:rPr>
              <a:t>This solution helps organizations better understand and manage employee attendance, leading to improved productivity, reduced costs, and enhanced workforce insights.</a:t>
            </a:r>
            <a:endParaRPr sz="2800" lang="en-GB">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665" name="Title 1"/>
          <p:cNvSpPr>
            <a:spLocks noGrp="1"/>
          </p:cNvSpPr>
          <p:nvPr>
            <p:ph type="title"/>
          </p:nvPr>
        </p:nvSpPr>
        <p:spPr>
          <a:xfrm>
            <a:off x="755332" y="385444"/>
            <a:ext cx="10681335" cy="584201"/>
          </a:xfrm>
        </p:spPr>
        <p:txBody>
          <a:bodyPr/>
          <a:p>
            <a:r>
              <a:rPr dirty="0" lang="en-IN"/>
              <a:t>Dataset Description</a:t>
            </a:r>
          </a:p>
        </p:txBody>
      </p:sp>
      <p:sp>
        <p:nvSpPr>
          <p:cNvPr id="1048707" name=""/>
          <p:cNvSpPr txBox="1"/>
          <p:nvPr/>
        </p:nvSpPr>
        <p:spPr>
          <a:xfrm>
            <a:off x="370825" y="969645"/>
            <a:ext cx="7728050" cy="5577841"/>
          </a:xfrm>
          <a:prstGeom prst="rect"/>
        </p:spPr>
        <p:txBody>
          <a:bodyPr rtlCol="0" wrap="square">
            <a:spAutoFit/>
          </a:bodyPr>
          <a:p>
            <a:r>
              <a:rPr altLang="en-GB" sz="2800" lang="en-US">
                <a:solidFill>
                  <a:srgbClr val="000000"/>
                </a:solidFill>
              </a:rPr>
              <a:t>_Data Set:_ Employee Attendance Records</a:t>
            </a:r>
            <a:endParaRPr sz="2400" lang="en-GB">
              <a:solidFill>
                <a:srgbClr val="000000"/>
              </a:solidFill>
            </a:endParaRPr>
          </a:p>
          <a:p>
            <a:r>
              <a:rPr altLang="en-GB" sz="2800" lang="en-US">
                <a:solidFill>
                  <a:srgbClr val="000000"/>
                </a:solidFill>
              </a:rPr>
              <a:t>_Fields:_</a:t>
            </a:r>
            <a:endParaRPr sz="2400" lang="en-GB">
              <a:solidFill>
                <a:srgbClr val="000000"/>
              </a:solidFill>
            </a:endParaRPr>
          </a:p>
          <a:p>
            <a:r>
              <a:rPr altLang="en-GB" sz="2800" lang="en-US">
                <a:solidFill>
                  <a:srgbClr val="000000"/>
                </a:solidFill>
              </a:rPr>
              <a:t>+ Employee ID</a:t>
            </a:r>
            <a:endParaRPr sz="2400" lang="en-GB">
              <a:solidFill>
                <a:srgbClr val="000000"/>
              </a:solidFill>
            </a:endParaRPr>
          </a:p>
          <a:p>
            <a:r>
              <a:rPr altLang="en-GB" sz="2800" lang="en-US">
                <a:solidFill>
                  <a:srgbClr val="000000"/>
                </a:solidFill>
              </a:rPr>
              <a:t>+ Name</a:t>
            </a:r>
            <a:endParaRPr sz="2400" lang="en-GB">
              <a:solidFill>
                <a:srgbClr val="000000"/>
              </a:solidFill>
            </a:endParaRPr>
          </a:p>
          <a:p>
            <a:r>
              <a:rPr altLang="en-GB" sz="2800" lang="en-US">
                <a:solidFill>
                  <a:srgbClr val="000000"/>
                </a:solidFill>
              </a:rPr>
              <a:t>+ Department</a:t>
            </a:r>
            <a:endParaRPr sz="2400" lang="en-GB">
              <a:solidFill>
                <a:srgbClr val="000000"/>
              </a:solidFill>
            </a:endParaRPr>
          </a:p>
          <a:p>
            <a:r>
              <a:rPr altLang="en-GB" sz="2800" lang="en-US">
                <a:solidFill>
                  <a:srgbClr val="000000"/>
                </a:solidFill>
              </a:rPr>
              <a:t>+ Location</a:t>
            </a:r>
            <a:endParaRPr sz="2400" lang="en-GB">
              <a:solidFill>
                <a:srgbClr val="000000"/>
              </a:solidFill>
            </a:endParaRPr>
          </a:p>
          <a:p>
            <a:r>
              <a:rPr altLang="en-GB" sz="2800" lang="en-US">
                <a:solidFill>
                  <a:srgbClr val="000000"/>
                </a:solidFill>
              </a:rPr>
              <a:t>+ Date</a:t>
            </a:r>
            <a:endParaRPr sz="2400" lang="en-GB">
              <a:solidFill>
                <a:srgbClr val="000000"/>
              </a:solidFill>
            </a:endParaRPr>
          </a:p>
          <a:p>
            <a:r>
              <a:rPr altLang="en-GB" sz="2800" lang="en-US">
                <a:solidFill>
                  <a:srgbClr val="000000"/>
                </a:solidFill>
              </a:rPr>
              <a:t>+ Attendance Status (Present, Absent, Late, Left Early)</a:t>
            </a:r>
            <a:endParaRPr sz="2400" lang="en-GB">
              <a:solidFill>
                <a:srgbClr val="000000"/>
              </a:solidFill>
            </a:endParaRPr>
          </a:p>
          <a:p>
            <a:r>
              <a:rPr altLang="en-GB" sz="2800" lang="en-US">
                <a:solidFill>
                  <a:srgbClr val="000000"/>
                </a:solidFill>
              </a:rPr>
              <a:t>+ Reason for Absence (optional)</a:t>
            </a:r>
            <a:endParaRPr sz="2400" lang="en-GB">
              <a:solidFill>
                <a:srgbClr val="000000"/>
              </a:solidFill>
            </a:endParaRPr>
          </a:p>
          <a:p>
            <a:r>
              <a:rPr altLang="en-GB" sz="2800" lang="en-US">
                <a:solidFill>
                  <a:srgbClr val="000000"/>
                </a:solidFill>
              </a:rPr>
              <a:t>_Format:_</a:t>
            </a:r>
            <a:endParaRPr sz="2400" lang="en-GB">
              <a:solidFill>
                <a:srgbClr val="000000"/>
              </a:solidFill>
            </a:endParaRPr>
          </a:p>
          <a:p>
            <a:r>
              <a:rPr altLang="en-GB" sz="2800" lang="en-US">
                <a:solidFill>
                  <a:srgbClr val="000000"/>
                </a:solidFill>
              </a:rPr>
              <a:t>+ Date: MM/DD/YYYY</a:t>
            </a:r>
            <a:endParaRPr sz="2400" lang="en-GB">
              <a:solidFill>
                <a:srgbClr val="000000"/>
              </a:solidFill>
            </a:endParaRPr>
          </a:p>
          <a:p>
            <a:r>
              <a:rPr altLang="en-GB" sz="2800" lang="en-US">
                <a:solidFill>
                  <a:srgbClr val="000000"/>
                </a:solidFill>
              </a:rPr>
              <a:t>+ Attendance Status: Categorical</a:t>
            </a:r>
            <a:endParaRPr sz="2400" lang="en-GB">
              <a:solidFill>
                <a:srgbClr val="000000"/>
              </a:solidFill>
            </a:endParaRPr>
          </a:p>
          <a:p>
            <a:r>
              <a:rPr altLang="en-GB" sz="2800" lang="en-US">
                <a:solidFill>
                  <a:srgbClr val="000000"/>
                </a:solidFill>
              </a:rPr>
              <a:t>_Volume:_</a:t>
            </a:r>
            <a:endParaRPr sz="2400" lang="en-GB">
              <a:solidFill>
                <a:srgbClr val="000000"/>
              </a:solidFill>
            </a:endParaRPr>
          </a:p>
          <a:p>
            <a:r>
              <a:rPr altLang="en-GB" sz="2800" lang="en-US">
                <a:solidFill>
                  <a:srgbClr val="000000"/>
                </a:solidFill>
              </a:rPr>
              <a:t>+ 100-1000+ employees</a:t>
            </a:r>
            <a:endParaRPr sz="2400" lang="en-GB">
              <a:solidFill>
                <a:srgbClr val="000000"/>
              </a:solidFill>
            </a:endParaRPr>
          </a:p>
          <a:p>
            <a:r>
              <a:rPr altLang="en-GB" sz="2800" lang="en-US">
                <a:solidFill>
                  <a:srgbClr val="000000"/>
                </a:solidFill>
              </a:rPr>
              <a:t>+ 1000-10,000+ attendance records</a:t>
            </a:r>
            <a:endParaRPr sz="2400" lang="en-GB">
              <a:solidFill>
                <a:srgbClr val="000000"/>
              </a:solidFill>
            </a:endParaRPr>
          </a:p>
          <a:p>
            <a:r>
              <a:rPr altLang="en-GB" sz="2800" lang="en-US">
                <a:solidFill>
                  <a:srgbClr val="000000"/>
                </a:solidFill>
              </a:rPr>
              <a:t>+ 1-2 years of data</a:t>
            </a:r>
            <a:endParaRPr sz="2800" lang="en-GB">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666" name="object 2"/>
          <p:cNvSpPr txBox="1"/>
          <p:nvPr/>
        </p:nvSpPr>
        <p:spPr>
          <a:xfrm>
            <a:off x="752475" y="6486037"/>
            <a:ext cx="1773555" cy="166370"/>
          </a:xfrm>
          <a:prstGeom prst="rect"/>
        </p:spPr>
        <p:txBody>
          <a:bodyPr bIns="0" lIns="0" rIns="0" rtlCol="0" tIns="0" vert="horz" wrap="square">
            <a:spAutoFit/>
          </a:bodyPr>
          <a:p>
            <a:pPr>
              <a:lnSpc>
                <a:spcPts val="1275"/>
              </a:lnSpc>
            </a:pPr>
            <a:r>
              <a:rPr dirty="0" sz="1100" spc="20">
                <a:solidFill>
                  <a:srgbClr val="2D83C3"/>
                </a:solidFill>
                <a:latin typeface="Trebuchet MS"/>
                <a:cs typeface="Trebuchet MS"/>
              </a:rPr>
              <a:t>3/21/202</a:t>
            </a:r>
            <a:r>
              <a:rPr dirty="0" sz="1100" spc="10">
                <a:solidFill>
                  <a:srgbClr val="2D83C3"/>
                </a:solidFill>
                <a:latin typeface="Trebuchet MS"/>
                <a:cs typeface="Trebuchet MS"/>
              </a:rPr>
              <a:t>4</a:t>
            </a:r>
            <a:r>
              <a:rPr dirty="0" sz="1100">
                <a:solidFill>
                  <a:srgbClr val="2D83C3"/>
                </a:solidFill>
                <a:latin typeface="Trebuchet MS"/>
                <a:cs typeface="Trebuchet MS"/>
              </a:rPr>
              <a:t> </a:t>
            </a:r>
            <a:r>
              <a:rPr dirty="0" sz="1100" spc="130">
                <a:solidFill>
                  <a:srgbClr val="2D83C3"/>
                </a:solidFill>
                <a:latin typeface="Trebuchet MS"/>
                <a:cs typeface="Trebuchet MS"/>
              </a:rPr>
              <a:t> </a:t>
            </a:r>
            <a:r>
              <a:rPr b="1" dirty="0" sz="1100" spc="50">
                <a:solidFill>
                  <a:srgbClr val="2D83C3"/>
                </a:solidFill>
                <a:latin typeface="Trebuchet MS"/>
                <a:cs typeface="Trebuchet MS"/>
              </a:rPr>
              <a:t>A</a:t>
            </a:r>
            <a:r>
              <a:rPr b="1" dirty="0" sz="1100" spc="15">
                <a:solidFill>
                  <a:srgbClr val="2D83C3"/>
                </a:solidFill>
                <a:latin typeface="Trebuchet MS"/>
                <a:cs typeface="Trebuchet MS"/>
              </a:rPr>
              <a:t>nnu</a:t>
            </a:r>
            <a:r>
              <a:rPr b="1" dirty="0" sz="1100" spc="10">
                <a:solidFill>
                  <a:srgbClr val="2D83C3"/>
                </a:solidFill>
                <a:latin typeface="Trebuchet MS"/>
                <a:cs typeface="Trebuchet MS"/>
              </a:rPr>
              <a:t>al</a:t>
            </a:r>
            <a:r>
              <a:rPr b="1" dirty="0" sz="1100" spc="-140">
                <a:solidFill>
                  <a:srgbClr val="2D83C3"/>
                </a:solidFill>
                <a:latin typeface="Trebuchet MS"/>
                <a:cs typeface="Trebuchet MS"/>
              </a:rPr>
              <a:t> </a:t>
            </a:r>
            <a:r>
              <a:rPr b="1" dirty="0" sz="1100">
                <a:solidFill>
                  <a:srgbClr val="2D83C3"/>
                </a:solidFill>
                <a:latin typeface="Trebuchet MS"/>
                <a:cs typeface="Trebuchet MS"/>
              </a:rPr>
              <a:t>R</a:t>
            </a:r>
            <a:r>
              <a:rPr b="1" dirty="0" sz="1100" spc="35">
                <a:solidFill>
                  <a:srgbClr val="2D83C3"/>
                </a:solidFill>
                <a:latin typeface="Trebuchet MS"/>
                <a:cs typeface="Trebuchet MS"/>
              </a:rPr>
              <a:t>e</a:t>
            </a:r>
            <a:r>
              <a:rPr b="1" dirty="0" sz="1100" spc="90">
                <a:solidFill>
                  <a:srgbClr val="2D83C3"/>
                </a:solidFill>
                <a:latin typeface="Trebuchet MS"/>
                <a:cs typeface="Trebuchet MS"/>
              </a:rPr>
              <a:t>v</a:t>
            </a:r>
            <a:r>
              <a:rPr b="1" dirty="0" sz="1100" spc="-35">
                <a:solidFill>
                  <a:srgbClr val="2D83C3"/>
                </a:solidFill>
                <a:latin typeface="Trebuchet MS"/>
                <a:cs typeface="Trebuchet MS"/>
              </a:rPr>
              <a:t>i</a:t>
            </a:r>
            <a:r>
              <a:rPr b="1" dirty="0" sz="1100" spc="35">
                <a:solidFill>
                  <a:srgbClr val="2D83C3"/>
                </a:solidFill>
                <a:latin typeface="Trebuchet MS"/>
                <a:cs typeface="Trebuchet MS"/>
              </a:rPr>
              <a:t>e</a:t>
            </a:r>
            <a:r>
              <a:rPr b="1" dirty="0" sz="1100" spc="15">
                <a:solidFill>
                  <a:srgbClr val="2D83C3"/>
                </a:solidFill>
                <a:latin typeface="Trebuchet MS"/>
                <a:cs typeface="Trebuchet MS"/>
              </a:rPr>
              <a:t>w</a:t>
            </a:r>
            <a:endParaRPr sz="1100">
              <a:latin typeface="Trebuchet MS"/>
              <a:cs typeface="Trebuchet MS"/>
            </a:endParaRPr>
          </a:p>
        </p:txBody>
      </p:sp>
      <p:sp>
        <p:nvSpPr>
          <p:cNvPr id="1048667" name="object 3"/>
          <p:cNvSpPr/>
          <p:nvPr/>
        </p:nvSpPr>
        <p:spPr>
          <a:xfrm>
            <a:off x="9353550" y="5362575"/>
            <a:ext cx="457200" cy="457200"/>
          </a:xfrm>
          <a:custGeom>
            <a:avLst/>
            <a:ah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bIns="0" lIns="0" rIns="0" rtlCol="0" tIns="0" wrap="square"/>
          <a:p/>
        </p:txBody>
      </p:sp>
      <p:sp>
        <p:nvSpPr>
          <p:cNvPr id="1048668" name="object 4"/>
          <p:cNvSpPr/>
          <p:nvPr/>
        </p:nvSpPr>
        <p:spPr>
          <a:xfrm>
            <a:off x="6696075" y="1695450"/>
            <a:ext cx="314325" cy="323850"/>
          </a:xfrm>
          <a:custGeom>
            <a:avLst/>
            <a:ah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bIns="0" lIns="0" rIns="0" rtlCol="0" tIns="0" wrap="square"/>
          <a:p/>
        </p:txBody>
      </p:sp>
      <p:sp>
        <p:nvSpPr>
          <p:cNvPr id="1048669" name="object 5"/>
          <p:cNvSpPr/>
          <p:nvPr/>
        </p:nvSpPr>
        <p:spPr>
          <a:xfrm>
            <a:off x="9353550" y="5895975"/>
            <a:ext cx="180975" cy="180975"/>
          </a:xfrm>
          <a:custGeom>
            <a:avLst/>
            <a:ah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bIns="0" lIns="0" rIns="0" rtlCol="0" tIns="0" wrap="square"/>
          <a:p/>
        </p:txBody>
      </p:sp>
      <p:pic>
        <p:nvPicPr>
          <p:cNvPr id="2097165" name="object 6"/>
          <p:cNvPicPr>
            <a:picLocks/>
          </p:cNvPicPr>
          <p:nvPr/>
        </p:nvPicPr>
        <p:blipFill>
          <a:blip xmlns:r="http://schemas.openxmlformats.org/officeDocument/2006/relationships" r:embed="rId1" cstate="print"/>
          <a:stretch>
            <a:fillRect/>
          </a:stretch>
        </p:blipFill>
        <p:spPr>
          <a:xfrm>
            <a:off x="66675" y="3381373"/>
            <a:ext cx="2466975" cy="3419475"/>
          </a:xfrm>
          <a:prstGeom prst="rect"/>
        </p:spPr>
      </p:pic>
      <p:sp>
        <p:nvSpPr>
          <p:cNvPr id="1048670" name="object 7"/>
          <p:cNvSpPr txBox="1">
            <a:spLocks noGrp="1"/>
          </p:cNvSpPr>
          <p:nvPr>
            <p:ph type="title"/>
          </p:nvPr>
        </p:nvSpPr>
        <p:spPr>
          <a:xfrm>
            <a:off x="739775" y="654938"/>
            <a:ext cx="8480425" cy="511810"/>
          </a:xfrm>
          <a:prstGeom prst="rect"/>
        </p:spPr>
        <p:txBody>
          <a:bodyPr bIns="0" lIns="0" rIns="0" rtlCol="0" tIns="16510" vert="horz" wrap="square">
            <a:spAutoFit/>
          </a:bodyPr>
          <a:p>
            <a:pPr marL="12700">
              <a:lnSpc>
                <a:spcPct val="100000"/>
              </a:lnSpc>
              <a:spcBef>
                <a:spcPts val="130"/>
              </a:spcBef>
            </a:pPr>
            <a:r>
              <a:rPr dirty="0" sz="4250" spc="15"/>
              <a:t>THE</a:t>
            </a:r>
            <a:r>
              <a:rPr dirty="0" sz="4250" spc="20"/>
              <a:t> </a:t>
            </a:r>
            <a:r>
              <a:rPr dirty="0" sz="4250" lang="en-US" spc="20"/>
              <a:t>"</a:t>
            </a:r>
            <a:r>
              <a:rPr dirty="0" sz="4250" spc="10"/>
              <a:t>WOW</a:t>
            </a:r>
            <a:r>
              <a:rPr dirty="0" sz="4250" lang="en-US" spc="10"/>
              <a:t>"</a:t>
            </a:r>
            <a:r>
              <a:rPr dirty="0" sz="4250" spc="85"/>
              <a:t> </a:t>
            </a:r>
            <a:r>
              <a:rPr dirty="0" sz="4250" spc="10"/>
              <a:t>IN</a:t>
            </a:r>
            <a:r>
              <a:rPr dirty="0" sz="4250" spc="-5"/>
              <a:t> </a:t>
            </a:r>
            <a:r>
              <a:rPr dirty="0" sz="4250" spc="15"/>
              <a:t>OUR</a:t>
            </a:r>
            <a:r>
              <a:rPr dirty="0" sz="4250" spc="-10"/>
              <a:t> </a:t>
            </a:r>
            <a:r>
              <a:rPr dirty="0" sz="4250" spc="20"/>
              <a:t>SOLUTION</a:t>
            </a:r>
            <a:endParaRPr dirty="0" sz="4250"/>
          </a:p>
        </p:txBody>
      </p:sp>
      <p:sp>
        <p:nvSpPr>
          <p:cNvPr id="1048671" name="object 8"/>
          <p:cNvSpPr txBox="1"/>
          <p:nvPr/>
        </p:nvSpPr>
        <p:spPr>
          <a:xfrm>
            <a:off x="11277218" y="6473337"/>
            <a:ext cx="228600" cy="133985"/>
          </a:xfrm>
          <a:prstGeom prst="rect"/>
        </p:spPr>
        <p:txBody>
          <a:bodyPr bIns="0" lIns="0" rIns="0" rtlCol="0" tIns="6985" vert="horz" wrap="square">
            <a:spAutoFit/>
          </a:bodyPr>
          <a:p>
            <a:pPr marL="38100">
              <a:lnSpc>
                <a:spcPct val="100000"/>
              </a:lnSpc>
              <a:spcBef>
                <a:spcPts val="55"/>
              </a:spcBef>
            </a:pPr>
            <a:fld id="{81D60167-4931-47E6-BA6A-407CBD079E47}" type="slidenum">
              <a:rPr dirty="0" sz="1100" spc="10">
                <a:solidFill>
                  <a:srgbClr val="2D936B"/>
                </a:solidFill>
                <a:latin typeface="Trebuchet MS"/>
                <a:cs typeface="Trebuchet MS"/>
              </a:rPr>
              <a:t>9</a:t>
            </a:fld>
            <a:endParaRPr sz="1100">
              <a:latin typeface="Trebuchet MS"/>
              <a:cs typeface="Trebuchet MS"/>
            </a:endParaRPr>
          </a:p>
        </p:txBody>
      </p:sp>
      <p:sp>
        <p:nvSpPr>
          <p:cNvPr id="1048672" name="TextBox 8"/>
          <p:cNvSpPr txBox="1"/>
          <p:nvPr/>
        </p:nvSpPr>
        <p:spPr>
          <a:xfrm>
            <a:off x="2743200" y="2354703"/>
            <a:ext cx="8534018" cy="777240"/>
          </a:xfrm>
          <a:prstGeom prst="rect"/>
          <a:noFill/>
        </p:spPr>
        <p:txBody>
          <a:bodyPr rtlCol="0" wrap="square">
            <a:spAutoFit/>
          </a:bodyPr>
          <a:p>
            <a:pPr algn="l">
              <a:buFont typeface="Arial" panose="020B0604020202020204" pitchFamily="34" charset="0"/>
              <a:buChar char="•"/>
            </a:pPr>
            <a:endParaRPr b="0" dirty="0" sz="2800" i="0" lang="en-US">
              <a:solidFill>
                <a:srgbClr val="0D0D0D"/>
              </a:solidFill>
              <a:effectLst/>
              <a:latin typeface="Times New Roman" panose="02020603050405020304" pitchFamily="18" charset="0"/>
              <a:cs typeface="Times New Roman" panose="02020603050405020304" pitchFamily="18" charset="0"/>
            </a:endParaRPr>
          </a:p>
          <a:p>
            <a:endParaRPr dirty="0" sz="2800" lang="en-IN">
              <a:latin typeface="Times New Roman" panose="02020603050405020304" pitchFamily="18" charset="0"/>
              <a:cs typeface="Times New Roman" panose="02020603050405020304" pitchFamily="18" charset="0"/>
            </a:endParaRPr>
          </a:p>
        </p:txBody>
      </p:sp>
      <p:sp>
        <p:nvSpPr>
          <p:cNvPr id="1048708" name=""/>
          <p:cNvSpPr txBox="1"/>
          <p:nvPr/>
        </p:nvSpPr>
        <p:spPr>
          <a:xfrm>
            <a:off x="2477033" y="1166748"/>
            <a:ext cx="6743167" cy="5527040"/>
          </a:xfrm>
          <a:prstGeom prst="rect"/>
        </p:spPr>
        <p:txBody>
          <a:bodyPr rtlCol="0" wrap="square">
            <a:spAutoFit/>
          </a:bodyPr>
          <a:p>
            <a:r>
              <a:rPr altLang="en-GB" sz="2800" lang="en-US">
                <a:solidFill>
                  <a:srgbClr val="000000"/>
                </a:solidFill>
              </a:rPr>
              <a:t>*"Wow" Factor: Uncover Hidden Attendance Trends &amp; Patterns with Interactive Excel Charts!</a:t>
            </a:r>
            <a:endParaRPr sz="2400" lang="en-GB">
              <a:solidFill>
                <a:srgbClr val="000000"/>
              </a:solidFill>
            </a:endParaRPr>
          </a:p>
          <a:p>
            <a:endParaRPr sz="2400" lang="en-GB">
              <a:solidFill>
                <a:srgbClr val="000000"/>
              </a:solidFill>
            </a:endParaRPr>
          </a:p>
          <a:p>
            <a:r>
              <a:rPr altLang="en-GB" sz="2800" lang="en-US">
                <a:solidFill>
                  <a:srgbClr val="000000"/>
                </a:solidFill>
              </a:rPr>
              <a:t>*Key "Wow" Elements:</a:t>
            </a:r>
            <a:endParaRPr sz="2400" lang="en-GB">
              <a:solidFill>
                <a:srgbClr val="000000"/>
              </a:solidFill>
            </a:endParaRPr>
          </a:p>
          <a:p>
            <a:r>
              <a:rPr altLang="en-GB" sz="2800" lang="en-US">
                <a:solidFill>
                  <a:srgbClr val="000000"/>
                </a:solidFill>
              </a:rPr>
              <a:t>1. *Live Attendance Dashboards*: Real-time insights into employee attendance trends.</a:t>
            </a:r>
            <a:endParaRPr sz="2400" lang="en-GB">
              <a:solidFill>
                <a:srgbClr val="000000"/>
              </a:solidFill>
            </a:endParaRPr>
          </a:p>
          <a:p>
            <a:r>
              <a:rPr altLang="en-GB" sz="2800" lang="en-US">
                <a:solidFill>
                  <a:srgbClr val="000000"/>
                </a:solidFill>
              </a:rPr>
              <a:t>2. *Predictive Analytics*: Forecast absenteeism and identify areas for improvement.</a:t>
            </a:r>
            <a:endParaRPr sz="2400" lang="en-GB">
              <a:solidFill>
                <a:srgbClr val="000000"/>
              </a:solidFill>
            </a:endParaRPr>
          </a:p>
          <a:p>
            <a:r>
              <a:rPr altLang="en-GB" sz="2800" lang="en-US">
                <a:solidFill>
                  <a:srgbClr val="000000"/>
                </a:solidFill>
              </a:rPr>
              <a:t>3. *Customizable Charts*: Personalized views for HR, management, and employees.</a:t>
            </a:r>
            <a:endParaRPr sz="2400" lang="en-GB">
              <a:solidFill>
                <a:srgbClr val="000000"/>
              </a:solidFill>
            </a:endParaRPr>
          </a:p>
          <a:p>
            <a:r>
              <a:rPr altLang="en-GB" sz="2800" lang="en-US">
                <a:solidFill>
                  <a:srgbClr val="000000"/>
                </a:solidFill>
              </a:rPr>
              <a:t>4. *Automated Reporting*: Scheduled reports for timely decision-making.</a:t>
            </a:r>
            <a:endParaRPr sz="2400" lang="en-GB">
              <a:solidFill>
                <a:srgbClr val="000000"/>
              </a:solidFill>
            </a:endParaRPr>
          </a:p>
          <a:p>
            <a:r>
              <a:rPr altLang="en-GB" sz="2800" lang="en-US">
                <a:solidFill>
                  <a:srgbClr val="000000"/>
                </a:solidFill>
              </a:rPr>
              <a:t>5. *Data-Driven Insights*: Uncover hidden trends and correlations to inform HR strategy.</a:t>
            </a:r>
            <a:endParaRPr sz="2400" lang="en-GB">
              <a:solidFill>
                <a:srgbClr val="000000"/>
              </a:solidFill>
            </a:endParaRPr>
          </a:p>
          <a:p>
            <a:r>
              <a:rPr altLang="en-GB" sz="2800" lang="en-US">
                <a:solidFill>
                  <a:srgbClr val="000000"/>
                </a:solidFill>
              </a:rPr>
              <a:t>*Impact:* Boost productivity, reduce absenteeism, and enhance employee management with data-driven decisions!</a:t>
            </a:r>
            <a:endParaRPr sz="2800" lang="en-GB">
              <a:solidFill>
                <a:srgbClr val="000000"/>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Face Mask Detection using Convolutional Neural Network (CNN)  </dc:title>
  <dc:creator>Konduru Narasimha</dc:creator>
  <cp:lastModifiedBy>Channabasava Yadav</cp:lastModifiedBy>
  <dcterms:created xsi:type="dcterms:W3CDTF">2024-03-29T04:07:22Z</dcterms:created>
  <dcterms:modified xsi:type="dcterms:W3CDTF">2024-09-02T04:59:00Z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y fmtid="{D5CDD505-2E9C-101B-9397-08002B2CF9AE}" pid="4" name="ICV">
    <vt:lpwstr>d7c85d01dc864cd898d64013aa5da6e4</vt:lpwstr>
  </property>
</Properties>
</file>